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44"/>
  </p:notesMasterIdLst>
  <p:sldIdLst>
    <p:sldId id="256" r:id="rId2"/>
    <p:sldId id="257" r:id="rId3"/>
    <p:sldId id="304" r:id="rId4"/>
    <p:sldId id="307" r:id="rId5"/>
    <p:sldId id="310" r:id="rId6"/>
    <p:sldId id="287" r:id="rId7"/>
    <p:sldId id="288" r:id="rId8"/>
    <p:sldId id="289" r:id="rId9"/>
    <p:sldId id="295" r:id="rId10"/>
    <p:sldId id="259" r:id="rId11"/>
    <p:sldId id="263" r:id="rId12"/>
    <p:sldId id="296" r:id="rId13"/>
    <p:sldId id="265" r:id="rId14"/>
    <p:sldId id="266" r:id="rId15"/>
    <p:sldId id="267" r:id="rId16"/>
    <p:sldId id="297" r:id="rId17"/>
    <p:sldId id="268" r:id="rId18"/>
    <p:sldId id="298" r:id="rId19"/>
    <p:sldId id="269" r:id="rId20"/>
    <p:sldId id="299" r:id="rId21"/>
    <p:sldId id="270" r:id="rId22"/>
    <p:sldId id="300" r:id="rId23"/>
    <p:sldId id="271" r:id="rId24"/>
    <p:sldId id="272" r:id="rId25"/>
    <p:sldId id="273" r:id="rId26"/>
    <p:sldId id="274" r:id="rId27"/>
    <p:sldId id="275" r:id="rId28"/>
    <p:sldId id="301" r:id="rId29"/>
    <p:sldId id="302" r:id="rId30"/>
    <p:sldId id="280" r:id="rId31"/>
    <p:sldId id="279" r:id="rId32"/>
    <p:sldId id="303" r:id="rId33"/>
    <p:sldId id="281" r:id="rId34"/>
    <p:sldId id="309" r:id="rId35"/>
    <p:sldId id="290" r:id="rId36"/>
    <p:sldId id="292" r:id="rId37"/>
    <p:sldId id="293" r:id="rId38"/>
    <p:sldId id="283" r:id="rId39"/>
    <p:sldId id="284" r:id="rId40"/>
    <p:sldId id="285" r:id="rId41"/>
    <p:sldId id="294" r:id="rId42"/>
    <p:sldId id="286"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60"/>
  </p:normalViewPr>
  <p:slideViewPr>
    <p:cSldViewPr snapToGrid="0">
      <p:cViewPr varScale="1">
        <p:scale>
          <a:sx n="80" d="100"/>
          <a:sy n="80" d="100"/>
        </p:scale>
        <p:origin x="14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E8747DC-FA74-4010-BDEA-4B5D29330AFB}" type="datetimeFigureOut">
              <a:rPr lang="en-US" smtClean="0"/>
              <a:t>3/16/2024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A61FE8-7A8A-437E-871E-86DABA5699CD}" type="slidenum">
              <a:rPr lang="en-US" smtClean="0"/>
              <a:t>‹#›</a:t>
            </a:fld>
            <a:endParaRPr lang="en-US"/>
          </a:p>
        </p:txBody>
      </p:sp>
    </p:spTree>
    <p:extLst>
      <p:ext uri="{BB962C8B-B14F-4D97-AF65-F5344CB8AC3E}">
        <p14:creationId xmlns:p14="http://schemas.microsoft.com/office/powerpoint/2010/main" val="124064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61FE8-7A8A-437E-871E-86DABA5699CD}" type="slidenum">
              <a:rPr lang="en-US" smtClean="0"/>
              <a:t>12</a:t>
            </a:fld>
            <a:endParaRPr lang="en-US"/>
          </a:p>
        </p:txBody>
      </p:sp>
    </p:spTree>
    <p:extLst>
      <p:ext uri="{BB962C8B-B14F-4D97-AF65-F5344CB8AC3E}">
        <p14:creationId xmlns:p14="http://schemas.microsoft.com/office/powerpoint/2010/main" val="142073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C9165-B417-4FE8-B05E-5AE0075E391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203925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C9165-B417-4FE8-B05E-5AE0075E391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241962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C9165-B417-4FE8-B05E-5AE0075E391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356539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C9165-B417-4FE8-B05E-5AE0075E391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52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C9165-B417-4FE8-B05E-5AE0075E391A}"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34712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C9165-B417-4FE8-B05E-5AE0075E391A}"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56846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C9165-B417-4FE8-B05E-5AE0075E391A}"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251194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C9165-B417-4FE8-B05E-5AE0075E391A}"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116918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C9165-B417-4FE8-B05E-5AE0075E391A}"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417660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C9165-B417-4FE8-B05E-5AE0075E391A}"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387183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C9165-B417-4FE8-B05E-5AE0075E391A}"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87C82-16DF-4A58-BD78-7F4341925E75}" type="slidenum">
              <a:rPr lang="en-US" smtClean="0"/>
              <a:t>‹#›</a:t>
            </a:fld>
            <a:endParaRPr lang="en-US"/>
          </a:p>
        </p:txBody>
      </p:sp>
    </p:spTree>
    <p:extLst>
      <p:ext uri="{BB962C8B-B14F-4D97-AF65-F5344CB8AC3E}">
        <p14:creationId xmlns:p14="http://schemas.microsoft.com/office/powerpoint/2010/main" val="296698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C9165-B417-4FE8-B05E-5AE0075E391A}" type="datetimeFigureOut">
              <a:rPr lang="en-US" smtClean="0"/>
              <a:t>3/16/2024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87C82-16DF-4A58-BD78-7F4341925E75}" type="slidenum">
              <a:rPr lang="en-US" smtClean="0"/>
              <a:t>‹#›</a:t>
            </a:fld>
            <a:endParaRPr lang="en-US"/>
          </a:p>
        </p:txBody>
      </p:sp>
    </p:spTree>
    <p:extLst>
      <p:ext uri="{BB962C8B-B14F-4D97-AF65-F5344CB8AC3E}">
        <p14:creationId xmlns:p14="http://schemas.microsoft.com/office/powerpoint/2010/main" val="182996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obbi_john@jfcba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54162"/>
          </a:xfrm>
        </p:spPr>
        <p:txBody>
          <a:bodyPr>
            <a:normAutofit/>
          </a:bodyPr>
          <a:lstStyle/>
          <a:p>
            <a:r>
              <a:rPr lang="en-US" sz="3200" cap="all" dirty="0">
                <a:latin typeface="Arial" panose="020B0604020202020204" pitchFamily="34" charset="0"/>
                <a:cs typeface="Arial" panose="020B0604020202020204" pitchFamily="34" charset="0"/>
              </a:rPr>
              <a:t>A Cloud Thermostat Controls the Earth’s Climate, Not Greenhouse gasses! Climate change is a myth</a:t>
            </a:r>
            <a:r>
              <a:rPr lang="en-US" sz="3200" cap="all"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602038"/>
            <a:ext cx="9144000" cy="1741488"/>
          </a:xfrm>
        </p:spPr>
        <p:txBody>
          <a:bodyPr>
            <a:normAutofit/>
          </a:bodyPr>
          <a:lstStyle/>
          <a:p>
            <a:r>
              <a:rPr lang="en-US" sz="2000" dirty="0">
                <a:latin typeface="Arial" panose="020B0604020202020204" pitchFamily="34" charset="0"/>
                <a:cs typeface="Arial" panose="020B0604020202020204" pitchFamily="34" charset="0"/>
              </a:rPr>
              <a:t>John F. </a:t>
            </a:r>
            <a:r>
              <a:rPr lang="en-US" sz="2000" dirty="0" err="1">
                <a:latin typeface="Arial" panose="020B0604020202020204" pitchFamily="34" charset="0"/>
                <a:cs typeface="Arial" panose="020B0604020202020204" pitchFamily="34" charset="0"/>
              </a:rPr>
              <a:t>Clauser</a:t>
            </a:r>
            <a:r>
              <a:rPr lang="en-US" sz="2000" dirty="0">
                <a:latin typeface="Arial" panose="020B0604020202020204" pitchFamily="34" charset="0"/>
                <a:cs typeface="Arial" panose="020B0604020202020204" pitchFamily="34" charset="0"/>
              </a:rPr>
              <a:t>, retired experimental and theoretical </a:t>
            </a:r>
            <a:r>
              <a:rPr lang="en-US" sz="2000" dirty="0" smtClean="0">
                <a:latin typeface="Arial" panose="020B0604020202020204" pitchFamily="34" charset="0"/>
                <a:cs typeface="Arial" panose="020B0604020202020204" pitchFamily="34" charset="0"/>
              </a:rPr>
              <a:t>physicist,</a:t>
            </a:r>
          </a:p>
          <a:p>
            <a:r>
              <a:rPr lang="en-US" sz="2000" dirty="0" smtClean="0">
                <a:latin typeface="Arial" panose="020B0604020202020204" pitchFamily="34" charset="0"/>
                <a:cs typeface="Arial" panose="020B0604020202020204" pitchFamily="34" charset="0"/>
              </a:rPr>
              <a:t>2022 Physics </a:t>
            </a:r>
            <a:r>
              <a:rPr lang="en-US" sz="2000" dirty="0">
                <a:latin typeface="Arial" panose="020B0604020202020204" pitchFamily="34" charset="0"/>
                <a:cs typeface="Arial" panose="020B0604020202020204" pitchFamily="34" charset="0"/>
              </a:rPr>
              <a:t>Nobel </a:t>
            </a:r>
            <a:r>
              <a:rPr lang="en-US" sz="2000" dirty="0" smtClean="0">
                <a:latin typeface="Arial" panose="020B0604020202020204" pitchFamily="34" charset="0"/>
                <a:cs typeface="Arial" panose="020B0604020202020204" pitchFamily="34" charset="0"/>
              </a:rPr>
              <a:t>Laureate </a:t>
            </a:r>
          </a:p>
          <a:p>
            <a:r>
              <a:rPr lang="en-US" sz="2000" dirty="0" smtClean="0">
                <a:latin typeface="Arial" panose="020B0604020202020204" pitchFamily="34" charset="0"/>
                <a:cs typeface="Arial" panose="020B0604020202020204" pitchFamily="34" charset="0"/>
              </a:rPr>
              <a:t>817 Hawthorne Drive Walnut Creek, CA 94596,</a:t>
            </a:r>
          </a:p>
          <a:p>
            <a:r>
              <a:rPr lang="en-US" sz="2000" dirty="0" smtClean="0">
                <a:latin typeface="Arial" panose="020B0604020202020204" pitchFamily="34" charset="0"/>
                <a:cs typeface="Arial" panose="020B0604020202020204" pitchFamily="34" charset="0"/>
              </a:rPr>
              <a:t>email: </a:t>
            </a:r>
            <a:r>
              <a:rPr lang="en-US" sz="2000" dirty="0" smtClean="0">
                <a:latin typeface="Arial" panose="020B0604020202020204" pitchFamily="34" charset="0"/>
                <a:cs typeface="Arial" panose="020B0604020202020204" pitchFamily="34" charset="0"/>
                <a:hlinkClick r:id="rId2"/>
              </a:rPr>
              <a:t>bobbi_john@jfcbat.com</a:t>
            </a:r>
            <a:r>
              <a:rPr lang="en-US" sz="2000" dirty="0" smtClean="0">
                <a:latin typeface="Arial" panose="020B0604020202020204" pitchFamily="34" charset="0"/>
                <a:cs typeface="Arial" panose="020B0604020202020204" pitchFamily="34" charset="0"/>
              </a:rPr>
              <a:t>, website: johnclauser.com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06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3567"/>
          </a:xfrm>
        </p:spPr>
        <p:txBody>
          <a:bodyPr>
            <a:noAutofit/>
          </a:bodyPr>
          <a:lstStyle/>
          <a:p>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Earth’s global spatial average albedo and Outgoing </a:t>
            </a:r>
            <a:r>
              <a:rPr lang="en-US" sz="2800" dirty="0" err="1" smtClean="0">
                <a:latin typeface="Arial" panose="020B0604020202020204" pitchFamily="34" charset="0"/>
                <a:cs typeface="Arial" panose="020B0604020202020204" pitchFamily="34" charset="0"/>
              </a:rPr>
              <a:t>ShortWave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power (reflected sunlight) are strongly </a:t>
            </a:r>
            <a:r>
              <a:rPr lang="en-US" sz="2800" dirty="0" smtClean="0">
                <a:latin typeface="Arial" panose="020B0604020202020204" pitchFamily="34" charset="0"/>
                <a:cs typeface="Arial" panose="020B0604020202020204" pitchFamily="34" charset="0"/>
              </a:rPr>
              <a:t>temporally varying and grossly incorrectly computer modelled.</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1" y="3776505"/>
            <a:ext cx="4486274" cy="2776695"/>
          </a:xfrm>
        </p:spPr>
        <p:txBody>
          <a:bodyPr>
            <a:noAutofit/>
          </a:bodyPr>
          <a:lstStyle/>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This Figure is from Stephens </a:t>
            </a:r>
            <a:r>
              <a:rPr lang="en-US" sz="1300" i="1" dirty="0">
                <a:latin typeface="Arial" panose="020B0604020202020204" pitchFamily="34" charset="0"/>
                <a:cs typeface="Arial" panose="020B0604020202020204" pitchFamily="34" charset="0"/>
              </a:rPr>
              <a:t>et al</a:t>
            </a:r>
            <a:r>
              <a:rPr lang="en-US" sz="1300" dirty="0">
                <a:latin typeface="Arial" panose="020B0604020202020204" pitchFamily="34" charset="0"/>
                <a:cs typeface="Arial" panose="020B0604020202020204" pitchFamily="34" charset="0"/>
              </a:rPr>
              <a:t>. (2015, Fig 11a). It shows the global </a:t>
            </a:r>
            <a:r>
              <a:rPr lang="en-US" sz="1300" dirty="0" smtClean="0">
                <a:latin typeface="Arial" panose="020B0604020202020204" pitchFamily="34" charset="0"/>
                <a:cs typeface="Arial" panose="020B0604020202020204" pitchFamily="34" charset="0"/>
              </a:rPr>
              <a:t>spatial mean </a:t>
            </a:r>
            <a:r>
              <a:rPr lang="en-US" sz="1300" dirty="0">
                <a:latin typeface="Arial" panose="020B0604020202020204" pitchFamily="34" charset="0"/>
                <a:cs typeface="Arial" panose="020B0604020202020204" pitchFamily="34" charset="0"/>
              </a:rPr>
              <a:t>non-sinusoidal annual cycle of the Earth’s (all-sky) Top of Atmosphere </a:t>
            </a:r>
            <a:r>
              <a:rPr lang="en-US" sz="1300" dirty="0" smtClean="0">
                <a:latin typeface="Arial" panose="020B0604020202020204" pitchFamily="34" charset="0"/>
                <a:cs typeface="Arial" panose="020B0604020202020204" pitchFamily="34" charset="0"/>
              </a:rPr>
              <a:t>albedo, plotted versus.</a:t>
            </a:r>
            <a:endParaRPr lang="en-US" sz="13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The solid black line shows CERES (Terra and Aqua) satellite measurements of the Earth’s albedo. </a:t>
            </a:r>
          </a:p>
          <a:p>
            <a:pPr marL="285750"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The various colored curves are the CMIP5 computer simulations. </a:t>
            </a:r>
            <a:endParaRPr lang="en-US" sz="13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dirty="0" smtClean="0">
                <a:latin typeface="Arial" panose="020B0604020202020204" pitchFamily="34" charset="0"/>
                <a:cs typeface="Arial" panose="020B0604020202020204" pitchFamily="34" charset="0"/>
              </a:rPr>
              <a:t>The computer simulations don’t </a:t>
            </a:r>
            <a:r>
              <a:rPr lang="en-US" sz="1300" dirty="0">
                <a:latin typeface="Arial" panose="020B0604020202020204" pitchFamily="34" charset="0"/>
                <a:cs typeface="Arial" panose="020B0604020202020204" pitchFamily="34" charset="0"/>
              </a:rPr>
              <a:t>get anywhere near agreement with the </a:t>
            </a:r>
            <a:r>
              <a:rPr lang="en-US" sz="1300" dirty="0" smtClean="0">
                <a:latin typeface="Arial" panose="020B0604020202020204" pitchFamily="34" charset="0"/>
                <a:cs typeface="Arial" panose="020B0604020202020204" pitchFamily="34" charset="0"/>
              </a:rPr>
              <a:t>measured </a:t>
            </a:r>
            <a:r>
              <a:rPr lang="en-US" sz="1300" dirty="0">
                <a:latin typeface="Arial" panose="020B0604020202020204" pitchFamily="34" charset="0"/>
                <a:cs typeface="Arial" panose="020B0604020202020204" pitchFamily="34" charset="0"/>
              </a:rPr>
              <a:t>data. </a:t>
            </a:r>
            <a:endParaRPr lang="en-US" sz="13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300" b="1" dirty="0">
                <a:latin typeface="Arial" panose="020B0604020202020204" pitchFamily="34" charset="0"/>
                <a:cs typeface="Arial" panose="020B0604020202020204" pitchFamily="34" charset="0"/>
              </a:rPr>
              <a:t>Something is obviously very wrong with the physics incorporated within the </a:t>
            </a:r>
            <a:r>
              <a:rPr lang="en-US" sz="1300" b="1" dirty="0" smtClean="0">
                <a:latin typeface="Arial" panose="020B0604020202020204" pitchFamily="34" charset="0"/>
                <a:cs typeface="Arial" panose="020B0604020202020204" pitchFamily="34" charset="0"/>
              </a:rPr>
              <a:t>CMIP5 computer </a:t>
            </a:r>
            <a:r>
              <a:rPr lang="en-US" sz="1300" b="1" dirty="0">
                <a:latin typeface="Arial" panose="020B0604020202020204" pitchFamily="34" charset="0"/>
                <a:cs typeface="Arial" panose="020B0604020202020204" pitchFamily="34" charset="0"/>
              </a:rPr>
              <a:t>models. </a:t>
            </a:r>
            <a:endParaRPr lang="en-US" sz="1300"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160081" y="15786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3455" t="21363" r="3456"/>
          <a:stretch/>
        </p:blipFill>
        <p:spPr bwMode="auto">
          <a:xfrm>
            <a:off x="838200" y="1693861"/>
            <a:ext cx="4371976" cy="19674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1150" y="1693861"/>
            <a:ext cx="4438650" cy="477053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added scale shows the Outgoing </a:t>
            </a:r>
            <a:r>
              <a:rPr lang="en-US" sz="1600" dirty="0" err="1">
                <a:latin typeface="Arial" panose="020B0604020202020204" pitchFamily="34" charset="0"/>
                <a:cs typeface="Arial" panose="020B0604020202020204" pitchFamily="34" charset="0"/>
              </a:rPr>
              <a:t>ShortWave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reflected sunlight) </a:t>
            </a:r>
            <a:r>
              <a:rPr lang="en-US" sz="1600" dirty="0">
                <a:latin typeface="Arial" panose="020B0604020202020204" pitchFamily="34" charset="0"/>
                <a:cs typeface="Arial" panose="020B0604020202020204" pitchFamily="34" charset="0"/>
              </a:rPr>
              <a:t>power, </a:t>
            </a:r>
            <a:r>
              <a:rPr lang="en-US" sz="1600" u="sng" dirty="0">
                <a:latin typeface="Arial" panose="020B0604020202020204" pitchFamily="34" charset="0"/>
                <a:cs typeface="Arial" panose="020B0604020202020204" pitchFamily="34" charset="0"/>
              </a:rPr>
              <a:t>assuming a constant </a:t>
            </a:r>
            <a:r>
              <a:rPr lang="en-US" sz="1600" u="sng" dirty="0" smtClean="0">
                <a:latin typeface="Arial" panose="020B0604020202020204" pitchFamily="34" charset="0"/>
                <a:cs typeface="Arial" panose="020B0604020202020204" pitchFamily="34" charset="0"/>
              </a:rPr>
              <a:t>sunlight input </a:t>
            </a:r>
            <a:r>
              <a:rPr lang="en-US" sz="1600" u="sng" dirty="0">
                <a:latin typeface="Arial" panose="020B0604020202020204" pitchFamily="34" charset="0"/>
                <a:cs typeface="Arial" panose="020B0604020202020204" pitchFamily="34" charset="0"/>
              </a:rPr>
              <a:t>power (340 W/m</a:t>
            </a:r>
            <a:r>
              <a:rPr lang="en-US" sz="1600" u="sng" baseline="30000" dirty="0">
                <a:latin typeface="Arial" panose="020B0604020202020204" pitchFamily="34" charset="0"/>
                <a:cs typeface="Arial" panose="020B0604020202020204" pitchFamily="34" charset="0"/>
              </a:rPr>
              <a:t>2</a:t>
            </a:r>
            <a:r>
              <a:rPr lang="en-US" sz="1600" u="sng"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en-US" sz="1600" u="sng"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Outgoing </a:t>
            </a:r>
            <a:r>
              <a:rPr lang="en-US" sz="1600" dirty="0">
                <a:latin typeface="Arial" panose="020B0604020202020204" pitchFamily="34" charset="0"/>
                <a:cs typeface="Arial" panose="020B0604020202020204" pitchFamily="34" charset="0"/>
              </a:rPr>
              <a:t>power </a:t>
            </a:r>
            <a:r>
              <a:rPr lang="en-US" sz="1600" dirty="0" smtClean="0">
                <a:latin typeface="Arial" panose="020B0604020202020204" pitchFamily="34" charset="0"/>
                <a:cs typeface="Arial" panose="020B0604020202020204" pitchFamily="34" charset="0"/>
              </a:rPr>
              <a:t>is shown to be fluctuating (non-</a:t>
            </a:r>
            <a:r>
              <a:rPr lang="en-US" sz="1600" dirty="0" err="1" smtClean="0">
                <a:latin typeface="Arial" panose="020B0604020202020204" pitchFamily="34" charset="0"/>
                <a:cs typeface="Arial" panose="020B0604020202020204" pitchFamily="34" charset="0"/>
              </a:rPr>
              <a:t>sinusoidally</a:t>
            </a:r>
            <a:r>
              <a:rPr lang="en-US" sz="1600" dirty="0" smtClean="0">
                <a:latin typeface="Arial" panose="020B0604020202020204" pitchFamily="34" charset="0"/>
                <a:cs typeface="Arial" panose="020B0604020202020204" pitchFamily="34" charset="0"/>
              </a:rPr>
              <a:t>) on the added scale by about 10 W/m</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However, the </a:t>
            </a:r>
            <a:r>
              <a:rPr lang="en-US" sz="1600" dirty="0">
                <a:latin typeface="Arial" panose="020B0604020202020204" pitchFamily="34" charset="0"/>
                <a:cs typeface="Arial" panose="020B0604020202020204" pitchFamily="34" charset="0"/>
              </a:rPr>
              <a:t>actual total </a:t>
            </a:r>
            <a:r>
              <a:rPr lang="en-US" sz="1600" dirty="0" smtClean="0">
                <a:latin typeface="Arial" panose="020B0604020202020204" pitchFamily="34" charset="0"/>
                <a:cs typeface="Arial" panose="020B0604020202020204" pitchFamily="34" charset="0"/>
              </a:rPr>
              <a:t>variation </a:t>
            </a:r>
            <a:r>
              <a:rPr lang="en-US" sz="1600" dirty="0">
                <a:latin typeface="Arial" panose="020B0604020202020204" pitchFamily="34" charset="0"/>
                <a:cs typeface="Arial" panose="020B0604020202020204" pitchFamily="34" charset="0"/>
              </a:rPr>
              <a:t>of the global average Outgoing </a:t>
            </a:r>
            <a:r>
              <a:rPr lang="en-US" sz="1600" dirty="0" err="1">
                <a:latin typeface="Arial" panose="020B0604020202020204" pitchFamily="34" charset="0"/>
                <a:cs typeface="Arial" panose="020B0604020202020204" pitchFamily="34" charset="0"/>
              </a:rPr>
              <a:t>ShortWave</a:t>
            </a:r>
            <a:r>
              <a:rPr lang="en-US" sz="1600" dirty="0">
                <a:latin typeface="Arial" panose="020B0604020202020204" pitchFamily="34" charset="0"/>
                <a:cs typeface="Arial" panose="020B0604020202020204" pitchFamily="34" charset="0"/>
              </a:rPr>
              <a:t> power is actually about ± 16 W/m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when the (± 5 W/m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additional annual variation </a:t>
            </a:r>
            <a:r>
              <a:rPr lang="en-US" sz="1600" dirty="0">
                <a:latin typeface="Arial" panose="020B0604020202020204" pitchFamily="34" charset="0"/>
                <a:cs typeface="Arial" panose="020B0604020202020204" pitchFamily="34" charset="0"/>
              </a:rPr>
              <a:t>of solar power input is included</a:t>
            </a:r>
            <a:r>
              <a:rPr lang="en-US" sz="16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IPCC reports </a:t>
            </a:r>
            <a:r>
              <a:rPr lang="en-US" sz="1600" dirty="0" smtClean="0">
                <a:latin typeface="Arial" panose="020B0604020202020204" pitchFamily="34" charset="0"/>
                <a:cs typeface="Arial" panose="020B0604020202020204" pitchFamily="34" charset="0"/>
              </a:rPr>
              <a:t>ignore </a:t>
            </a:r>
            <a:r>
              <a:rPr lang="en-US" sz="1600" dirty="0" smtClean="0">
                <a:latin typeface="Arial" panose="020B0604020202020204" pitchFamily="34" charset="0"/>
                <a:cs typeface="Arial" panose="020B0604020202020204" pitchFamily="34" charset="0"/>
              </a:rPr>
              <a:t>these </a:t>
            </a:r>
            <a:r>
              <a:rPr lang="en-US" sz="1600" dirty="0">
                <a:latin typeface="Arial" panose="020B0604020202020204" pitchFamily="34" charset="0"/>
                <a:cs typeface="Arial" panose="020B0604020202020204" pitchFamily="34" charset="0"/>
              </a:rPr>
              <a:t>huge </a:t>
            </a:r>
            <a:r>
              <a:rPr lang="en-US" sz="1600" dirty="0" smtClean="0">
                <a:latin typeface="Arial" panose="020B0604020202020204" pitchFamily="34" charset="0"/>
                <a:cs typeface="Arial" panose="020B0604020202020204" pitchFamily="34" charset="0"/>
              </a:rPr>
              <a:t>variations </a:t>
            </a:r>
            <a:r>
              <a:rPr lang="en-US" sz="1600" dirty="0">
                <a:latin typeface="Arial" panose="020B0604020202020204" pitchFamily="34" charset="0"/>
                <a:cs typeface="Arial" panose="020B0604020202020204" pitchFamily="34" charset="0"/>
              </a:rPr>
              <a:t>of Outgoing </a:t>
            </a:r>
            <a:r>
              <a:rPr lang="en-US" sz="1600" dirty="0" smtClean="0">
                <a:latin typeface="Arial" panose="020B0604020202020204" pitchFamily="34" charset="0"/>
                <a:cs typeface="Arial" panose="020B0604020202020204" pitchFamily="34" charset="0"/>
              </a:rPr>
              <a:t>and Incoming SW </a:t>
            </a:r>
            <a:r>
              <a:rPr lang="en-US" sz="1600" dirty="0">
                <a:latin typeface="Arial" panose="020B0604020202020204" pitchFamily="34" charset="0"/>
                <a:cs typeface="Arial" panose="020B0604020202020204" pitchFamily="34" charset="0"/>
              </a:rPr>
              <a:t>power</a:t>
            </a:r>
            <a:r>
              <a:rPr lang="en-US" sz="16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The IPCC </a:t>
            </a:r>
            <a:r>
              <a:rPr lang="en-US" sz="1600" dirty="0" smtClean="0">
                <a:latin typeface="Arial" panose="020B0604020202020204" pitchFamily="34" charset="0"/>
                <a:cs typeface="Arial" panose="020B0604020202020204" pitchFamily="34" charset="0"/>
              </a:rPr>
              <a:t>also claims </a:t>
            </a:r>
            <a:r>
              <a:rPr lang="en-US" sz="1600" dirty="0">
                <a:latin typeface="Arial" panose="020B0604020202020204" pitchFamily="34" charset="0"/>
                <a:cs typeface="Arial" panose="020B0604020202020204" pitchFamily="34" charset="0"/>
              </a:rPr>
              <a:t>that it has measured the power imbalance </a:t>
            </a:r>
            <a:r>
              <a:rPr lang="en-US" sz="1600" dirty="0" smtClean="0">
                <a:latin typeface="Arial" panose="020B0604020202020204" pitchFamily="34" charset="0"/>
                <a:cs typeface="Arial" panose="020B0604020202020204" pitchFamily="34" charset="0"/>
              </a:rPr>
              <a:t>precisely to be within </a:t>
            </a:r>
            <a:r>
              <a:rPr lang="en-US" sz="1600" dirty="0">
                <a:latin typeface="Arial" panose="020B0604020202020204" pitchFamily="34" charset="0"/>
                <a:cs typeface="Arial" panose="020B0604020202020204" pitchFamily="34" charset="0"/>
              </a:rPr>
              <a:t>± 0.1 W/m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(one-sigma) in </a:t>
            </a:r>
            <a:r>
              <a:rPr lang="en-US" sz="1600" dirty="0">
                <a:latin typeface="Arial" panose="020B0604020202020204" pitchFamily="34" charset="0"/>
                <a:cs typeface="Arial" panose="020B0604020202020204" pitchFamily="34" charset="0"/>
              </a:rPr>
              <a:t>the presence of this huge fluctuation (about the width of the black curve line, </a:t>
            </a:r>
            <a:r>
              <a:rPr lang="en-US" sz="1600" dirty="0" smtClean="0">
                <a:latin typeface="Arial" panose="020B0604020202020204" pitchFamily="34" charset="0"/>
                <a:cs typeface="Arial" panose="020B0604020202020204" pitchFamily="34" charset="0"/>
              </a:rPr>
              <a:t>itself). </a:t>
            </a:r>
            <a:r>
              <a:rPr lang="en-US" sz="1600" b="1" dirty="0" smtClean="0">
                <a:latin typeface="Arial" panose="020B0604020202020204" pitchFamily="34" charset="0"/>
                <a:cs typeface="Arial" panose="020B0604020202020204" pitchFamily="34" charset="0"/>
              </a:rPr>
              <a:t>I am skeptical!</a:t>
            </a:r>
            <a:endParaRPr lang="en-US" sz="1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25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816100"/>
          </a:xfrm>
        </p:spPr>
        <p:txBody>
          <a:bodyPr>
            <a:noAutofit/>
          </a:bodyPr>
          <a:lstStyle/>
          <a:p>
            <a:pPr algn="ctr"/>
            <a:r>
              <a:rPr lang="en-US" sz="3600" dirty="0" smtClean="0">
                <a:latin typeface="Arial" panose="020B0604020202020204" pitchFamily="34" charset="0"/>
                <a:cs typeface="Arial" panose="020B0604020202020204" pitchFamily="34" charset="0"/>
              </a:rPr>
              <a:t>Measuring </a:t>
            </a:r>
            <a:r>
              <a:rPr lang="en-US" sz="3600" dirty="0">
                <a:latin typeface="Arial" panose="020B0604020202020204" pitchFamily="34" charset="0"/>
                <a:cs typeface="Arial" panose="020B0604020202020204" pitchFamily="34" charset="0"/>
              </a:rPr>
              <a:t>the Earth’s energy imbalance </a:t>
            </a:r>
            <a:r>
              <a:rPr lang="en-US" sz="3600" dirty="0" smtClean="0">
                <a:latin typeface="Arial" panose="020B0604020202020204" pitchFamily="34" charset="0"/>
                <a:cs typeface="Arial" panose="020B0604020202020204" pitchFamily="34" charset="0"/>
              </a:rPr>
              <a:t>is very difficult! It is a </a:t>
            </a:r>
            <a:r>
              <a:rPr lang="en-US" sz="3600" dirty="0">
                <a:latin typeface="Arial" panose="020B0604020202020204" pitchFamily="34" charset="0"/>
                <a:cs typeface="Arial" panose="020B0604020202020204" pitchFamily="34" charset="0"/>
              </a:rPr>
              <a:t>very </a:t>
            </a:r>
            <a:r>
              <a:rPr lang="en-US" sz="3600" dirty="0" smtClean="0">
                <a:latin typeface="Arial" panose="020B0604020202020204" pitchFamily="34" charset="0"/>
                <a:cs typeface="Arial" panose="020B0604020202020204" pitchFamily="34" charset="0"/>
              </a:rPr>
              <a:t>small </a:t>
            </a:r>
            <a:r>
              <a:rPr lang="en-US" sz="3600" dirty="0">
                <a:latin typeface="Arial" panose="020B0604020202020204" pitchFamily="34" charset="0"/>
                <a:cs typeface="Arial" panose="020B0604020202020204" pitchFamily="34" charset="0"/>
              </a:rPr>
              <a:t>difference between some very </a:t>
            </a:r>
            <a:r>
              <a:rPr lang="en-US" sz="3600" dirty="0" smtClean="0">
                <a:latin typeface="Arial" panose="020B0604020202020204" pitchFamily="34" charset="0"/>
                <a:cs typeface="Arial" panose="020B0604020202020204" pitchFamily="34" charset="0"/>
              </a:rPr>
              <a:t>big and continuously, fluctuating numbers.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616200"/>
            <a:ext cx="10515600" cy="3603625"/>
          </a:xfrm>
        </p:spPr>
        <p:txBody>
          <a:bodyPr>
            <a:normAutofit fontScale="92500" lnSpcReduction="20000"/>
          </a:bodyPr>
          <a:lstStyle/>
          <a:p>
            <a:r>
              <a:rPr lang="en-US" dirty="0" smtClean="0">
                <a:latin typeface="Arial" panose="020B0604020202020204" pitchFamily="34" charset="0"/>
                <a:cs typeface="Arial" panose="020B0604020202020204" pitchFamily="34" charset="0"/>
              </a:rPr>
              <a:t>The IPCC’s </a:t>
            </a:r>
            <a:r>
              <a:rPr lang="en-US" u="sng" dirty="0" smtClean="0">
                <a:latin typeface="Arial" panose="020B0604020202020204" pitchFamily="34" charset="0"/>
                <a:cs typeface="Arial" panose="020B0604020202020204" pitchFamily="34" charset="0"/>
              </a:rPr>
              <a:t>sacred</a:t>
            </a:r>
            <a:r>
              <a:rPr lang="en-US" dirty="0" smtClean="0">
                <a:latin typeface="Arial" panose="020B0604020202020204" pitchFamily="34" charset="0"/>
                <a:cs typeface="Arial" panose="020B0604020202020204" pitchFamily="34" charset="0"/>
              </a:rPr>
              <a:t> quest is to accurately determine the precise value of the energy imbalance. </a:t>
            </a:r>
          </a:p>
          <a:p>
            <a:r>
              <a:rPr lang="en-US" u="sng" dirty="0" smtClean="0">
                <a:latin typeface="Arial" panose="020B0604020202020204" pitchFamily="34" charset="0"/>
                <a:cs typeface="Arial" panose="020B0604020202020204" pitchFamily="34" charset="0"/>
              </a:rPr>
              <a:t>Getting it right is worth trillions of dollars.</a:t>
            </a:r>
          </a:p>
          <a:p>
            <a:r>
              <a:rPr lang="en-US" u="sng" dirty="0" smtClean="0">
                <a:latin typeface="Arial" panose="020B0604020202020204" pitchFamily="34" charset="0"/>
                <a:cs typeface="Arial" panose="020B0604020202020204" pitchFamily="34" charset="0"/>
              </a:rPr>
              <a:t>I will now show that the </a:t>
            </a:r>
            <a:r>
              <a:rPr lang="en-US" u="sng" dirty="0">
                <a:latin typeface="Arial" panose="020B0604020202020204" pitchFamily="34" charset="0"/>
                <a:cs typeface="Arial" panose="020B0604020202020204" pitchFamily="34" charset="0"/>
              </a:rPr>
              <a:t>observational </a:t>
            </a:r>
            <a:r>
              <a:rPr lang="en-US" u="sng" dirty="0" smtClean="0">
                <a:latin typeface="Arial" panose="020B0604020202020204" pitchFamily="34" charset="0"/>
                <a:cs typeface="Arial" panose="020B0604020202020204" pitchFamily="34" charset="0"/>
              </a:rPr>
              <a:t>data, in fact, </a:t>
            </a:r>
            <a:r>
              <a:rPr lang="en-US" u="sng" dirty="0">
                <a:latin typeface="Arial" panose="020B0604020202020204" pitchFamily="34" charset="0"/>
                <a:cs typeface="Arial" panose="020B0604020202020204" pitchFamily="34" charset="0"/>
              </a:rPr>
              <a:t>do not actually show a net warming  energy </a:t>
            </a:r>
            <a:r>
              <a:rPr lang="en-US" u="sng" dirty="0" smtClean="0">
                <a:latin typeface="Arial" panose="020B0604020202020204" pitchFamily="34" charset="0"/>
                <a:cs typeface="Arial" panose="020B0604020202020204" pitchFamily="34" charset="0"/>
              </a:rPr>
              <a:t>imbalance!</a:t>
            </a:r>
          </a:p>
          <a:p>
            <a:r>
              <a:rPr lang="en-US" dirty="0">
                <a:latin typeface="Arial" panose="020B0604020202020204" pitchFamily="34" charset="0"/>
                <a:cs typeface="Arial" panose="020B0604020202020204" pitchFamily="34" charset="0"/>
              </a:rPr>
              <a:t>The investigators, themselves, actually admit that </a:t>
            </a:r>
            <a:r>
              <a:rPr lang="en-US" dirty="0" smtClean="0">
                <a:latin typeface="Arial" panose="020B0604020202020204" pitchFamily="34" charset="0"/>
                <a:cs typeface="Arial" panose="020B0604020202020204" pitchFamily="34" charset="0"/>
              </a:rPr>
              <a:t>the employed measurement modalities are incapable of measuring the imbalance with the required accuracy and spatial resolution</a:t>
            </a:r>
          </a:p>
          <a:p>
            <a:r>
              <a:rPr lang="en-US" dirty="0" smtClean="0">
                <a:latin typeface="Arial" panose="020B0604020202020204" pitchFamily="34" charset="0"/>
                <a:cs typeface="Arial" panose="020B0604020202020204" pitchFamily="34" charset="0"/>
              </a:rPr>
              <a:t>But the IPCC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its contributors’ </a:t>
            </a:r>
            <a:r>
              <a:rPr lang="en-US" dirty="0">
                <a:latin typeface="Arial" panose="020B0604020202020204" pitchFamily="34" charset="0"/>
                <a:cs typeface="Arial" panose="020B0604020202020204" pitchFamily="34" charset="0"/>
              </a:rPr>
              <a:t>reports are </a:t>
            </a:r>
            <a:r>
              <a:rPr lang="en-US" dirty="0" smtClean="0">
                <a:latin typeface="Arial" panose="020B0604020202020204" pitchFamily="34" charset="0"/>
                <a:cs typeface="Arial" panose="020B0604020202020204" pitchFamily="34" charset="0"/>
              </a:rPr>
              <a:t>nonetheless fudged </a:t>
            </a:r>
            <a:r>
              <a:rPr lang="en-US" dirty="0">
                <a:latin typeface="Arial" panose="020B0604020202020204" pitchFamily="34" charset="0"/>
                <a:cs typeface="Arial" panose="020B0604020202020204" pitchFamily="34" charset="0"/>
              </a:rPr>
              <a:t>to fraudulently claim that there is </a:t>
            </a:r>
            <a:r>
              <a:rPr lang="en-US" dirty="0" smtClean="0">
                <a:latin typeface="Arial" panose="020B0604020202020204" pitchFamily="34" charset="0"/>
                <a:cs typeface="Arial" panose="020B0604020202020204" pitchFamily="34" charset="0"/>
              </a:rPr>
              <a:t>an observed net warming.</a:t>
            </a:r>
          </a:p>
          <a:p>
            <a:pPr marL="0" indent="0">
              <a:buNone/>
            </a:pPr>
            <a:endParaRPr lang="en-US" dirty="0"/>
          </a:p>
        </p:txBody>
      </p:sp>
      <p:sp>
        <p:nvSpPr>
          <p:cNvPr id="4" name="Slide Number Placeholder 3"/>
          <p:cNvSpPr>
            <a:spLocks noGrp="1"/>
          </p:cNvSpPr>
          <p:nvPr>
            <p:ph type="sldNum" sz="quarter" idx="12"/>
          </p:nvPr>
        </p:nvSpPr>
        <p:spPr/>
        <p:txBody>
          <a:bodyPr/>
          <a:lstStyle/>
          <a:p>
            <a:fld id="{91D87C82-16DF-4A58-BD78-7F4341925E75}" type="slidenum">
              <a:rPr lang="en-US" smtClean="0"/>
              <a:t>12</a:t>
            </a:fld>
            <a:endParaRPr lang="en-US"/>
          </a:p>
        </p:txBody>
      </p:sp>
    </p:spTree>
    <p:extLst>
      <p:ext uri="{BB962C8B-B14F-4D97-AF65-F5344CB8AC3E}">
        <p14:creationId xmlns:p14="http://schemas.microsoft.com/office/powerpoint/2010/main" val="332108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1725"/>
          </a:xfrm>
        </p:spPr>
        <p:txBody>
          <a:bodyPr>
            <a:normAutofit fontScale="90000"/>
          </a:bodyPr>
          <a:lstStyle/>
          <a:p>
            <a:pPr algn="ctr"/>
            <a:r>
              <a:rPr lang="en-US" sz="4800" dirty="0">
                <a:latin typeface="Arial" panose="020B0604020202020204" pitchFamily="34" charset="0"/>
                <a:cs typeface="Arial" panose="020B0604020202020204" pitchFamily="34" charset="0"/>
              </a:rPr>
              <a:t>What is </a:t>
            </a:r>
            <a:r>
              <a:rPr lang="en-US" sz="4800" dirty="0" smtClean="0">
                <a:latin typeface="Arial" panose="020B0604020202020204" pitchFamily="34" charset="0"/>
                <a:cs typeface="Arial" panose="020B0604020202020204" pitchFamily="34" charset="0"/>
              </a:rPr>
              <a:t>the basic power-imbalance </a:t>
            </a:r>
            <a:r>
              <a:rPr lang="en-US" sz="4800" dirty="0">
                <a:latin typeface="Arial" panose="020B0604020202020204" pitchFamily="34" charset="0"/>
                <a:cs typeface="Arial" panose="020B0604020202020204" pitchFamily="34" charset="0"/>
              </a:rPr>
              <a:t>calculation</a:t>
            </a:r>
            <a:r>
              <a:rPr lang="en-US" sz="4800" dirty="0" smtClean="0">
                <a:latin typeface="Arial" panose="020B0604020202020204" pitchFamily="34" charset="0"/>
                <a:cs typeface="Arial" panose="020B0604020202020204" pitchFamily="34" charset="0"/>
              </a:rPr>
              <a:t>? It is really quite simple.</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66875"/>
            <a:ext cx="10515600" cy="4889500"/>
          </a:xfrm>
        </p:spPr>
        <p:txBody>
          <a:bodyPr>
            <a:normAutofit fontScale="85000" lnSpcReduction="20000"/>
          </a:bodyPr>
          <a:lstStyle/>
          <a:p>
            <a:r>
              <a:rPr lang="en-US" dirty="0">
                <a:latin typeface="Arial" panose="020B0604020202020204" pitchFamily="34" charset="0"/>
                <a:cs typeface="Arial" panose="020B0604020202020204" pitchFamily="34" charset="0"/>
              </a:rPr>
              <a:t>The three needed numbers </a:t>
            </a:r>
            <a:r>
              <a:rPr lang="en-US" dirty="0" smtClean="0">
                <a:latin typeface="Arial" panose="020B0604020202020204" pitchFamily="34" charset="0"/>
                <a:cs typeface="Arial" panose="020B0604020202020204" pitchFamily="34" charset="0"/>
              </a:rPr>
              <a:t>are readily available from the top of a power-balance study’s power-flow diagram</a:t>
            </a:r>
            <a:r>
              <a:rPr lang="en-US" dirty="0" smtClean="0">
                <a:latin typeface="Arial" panose="020B0604020202020204" pitchFamily="34" charset="0"/>
                <a:cs typeface="Arial" panose="020B0604020202020204" pitchFamily="34" charset="0"/>
              </a:rPr>
              <a:t>. If you don’t believe my claims of fudging, it’s easy enough to freely download the articles, pull the numbers from the various power-flow diagrams, and do the summations yourself!</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typical calculation is as follows:</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Incident </a:t>
            </a:r>
            <a:r>
              <a:rPr lang="en-US" dirty="0" err="1">
                <a:latin typeface="Arial" panose="020B0604020202020204" pitchFamily="34" charset="0"/>
                <a:cs typeface="Arial" panose="020B0604020202020204" pitchFamily="34" charset="0"/>
              </a:rPr>
              <a:t>ShortWave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power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+340 W/m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 </a:t>
            </a:r>
            <a:r>
              <a:rPr lang="el-GR" dirty="0" smtClean="0">
                <a:latin typeface="Arial" panose="020B0604020202020204" pitchFamily="34" charset="0"/>
                <a:cs typeface="Arial" panose="020B0604020202020204" pitchFamily="34" charset="0"/>
              </a:rPr>
              <a:t>σ</a:t>
            </a:r>
            <a:r>
              <a:rPr lang="en-US" baseline="-25000" dirty="0" smtClean="0">
                <a:latin typeface="Arial" panose="020B0604020202020204" pitchFamily="34" charset="0"/>
                <a:cs typeface="Arial" panose="020B0604020202020204" pitchFamily="34" charset="0"/>
              </a:rPr>
              <a:t>IN</a:t>
            </a:r>
            <a:endParaRPr lang="en-US" baseline="-250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Outgoing </a:t>
            </a:r>
            <a:r>
              <a:rPr lang="en-US" dirty="0" err="1">
                <a:latin typeface="Arial" panose="020B0604020202020204" pitchFamily="34" charset="0"/>
                <a:cs typeface="Arial" panose="020B0604020202020204" pitchFamily="34" charset="0"/>
              </a:rPr>
              <a:t>ShortWave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reflected power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-100 	W/m</a:t>
            </a:r>
            <a:r>
              <a:rPr lang="en-US" baseline="30000" dirty="0" smtClean="0">
                <a:latin typeface="Arial" panose="020B0604020202020204" pitchFamily="34" charset="0"/>
                <a:cs typeface="Arial" panose="020B0604020202020204" pitchFamily="34" charset="0"/>
              </a:rPr>
              <a:t>2  </a:t>
            </a:r>
            <a:r>
              <a:rPr lang="en-US" dirty="0" smtClean="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σ</a:t>
            </a:r>
            <a:r>
              <a:rPr lang="en-US" baseline="-25000" dirty="0" smtClean="0">
                <a:latin typeface="Arial" panose="020B0604020202020204" pitchFamily="34" charset="0"/>
                <a:cs typeface="Arial" panose="020B0604020202020204" pitchFamily="34" charset="0"/>
              </a:rPr>
              <a:t>SW-OUT</a:t>
            </a:r>
          </a:p>
          <a:p>
            <a:pPr marL="0" indent="0">
              <a:buNone/>
            </a:pPr>
            <a:r>
              <a:rPr lang="en-US" dirty="0" smtClean="0">
                <a:latin typeface="Arial" panose="020B0604020202020204" pitchFamily="34" charset="0"/>
                <a:cs typeface="Arial" panose="020B0604020202020204" pitchFamily="34" charset="0"/>
              </a:rPr>
              <a:t>  	Outgoing </a:t>
            </a:r>
            <a:r>
              <a:rPr lang="en-US" dirty="0" err="1" smtClean="0">
                <a:latin typeface="Arial" panose="020B0604020202020204" pitchFamily="34" charset="0"/>
                <a:cs typeface="Arial" panose="020B0604020202020204" pitchFamily="34" charset="0"/>
              </a:rPr>
              <a:t>LongWave</a:t>
            </a:r>
            <a:r>
              <a:rPr lang="en-US" dirty="0" smtClean="0">
                <a:latin typeface="Arial" panose="020B0604020202020204" pitchFamily="34" charset="0"/>
                <a:cs typeface="Arial" panose="020B0604020202020204" pitchFamily="34" charset="0"/>
              </a:rPr>
              <a:t> reemitted power	</a:t>
            </a:r>
            <a:r>
              <a:rPr lang="en-US" u="sng" dirty="0" smtClean="0">
                <a:latin typeface="Arial" panose="020B0604020202020204" pitchFamily="34" charset="0"/>
                <a:cs typeface="Arial" panose="020B0604020202020204" pitchFamily="34" charset="0"/>
              </a:rPr>
              <a:t> -240 </a:t>
            </a:r>
            <a:r>
              <a:rPr lang="en-US" dirty="0" smtClean="0">
                <a:latin typeface="Arial" panose="020B0604020202020204" pitchFamily="34" charset="0"/>
                <a:cs typeface="Arial" panose="020B0604020202020204" pitchFamily="34" charset="0"/>
              </a:rPr>
              <a:t>	W/m</a:t>
            </a:r>
            <a:r>
              <a:rPr lang="en-US" baseline="30000" dirty="0" smtClean="0">
                <a:latin typeface="Arial" panose="020B0604020202020204" pitchFamily="34" charset="0"/>
                <a:cs typeface="Arial" panose="020B0604020202020204" pitchFamily="34" charset="0"/>
              </a:rPr>
              <a:t>2  </a:t>
            </a:r>
            <a:r>
              <a:rPr lang="en-US" dirty="0" smtClean="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σ</a:t>
            </a:r>
            <a:r>
              <a:rPr lang="en-US" baseline="-25000" dirty="0" smtClean="0">
                <a:latin typeface="Arial" panose="020B0604020202020204" pitchFamily="34" charset="0"/>
                <a:cs typeface="Arial" panose="020B0604020202020204" pitchFamily="34" charset="0"/>
              </a:rPr>
              <a:t>LW-OUT</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Sum=Net </a:t>
            </a:r>
            <a:r>
              <a:rPr lang="en-US" dirty="0">
                <a:latin typeface="Arial" panose="020B0604020202020204" pitchFamily="34" charset="0"/>
                <a:cs typeface="Arial" panose="020B0604020202020204" pitchFamily="34" charset="0"/>
              </a:rPr>
              <a:t>“observed” power imbalance 	</a:t>
            </a:r>
            <a:r>
              <a:rPr lang="en-US" dirty="0" smtClean="0">
                <a:latin typeface="Arial" panose="020B0604020202020204" pitchFamily="34" charset="0"/>
                <a:cs typeface="Arial" panose="020B0604020202020204" pitchFamily="34" charset="0"/>
              </a:rPr>
              <a:t>IMBALANCE </a:t>
            </a:r>
            <a:r>
              <a:rPr lang="en-US"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σ</a:t>
            </a:r>
            <a:r>
              <a:rPr lang="en-US" baseline="-25000" dirty="0" smtClean="0">
                <a:latin typeface="Arial" panose="020B0604020202020204" pitchFamily="34" charset="0"/>
                <a:cs typeface="Arial" panose="020B0604020202020204" pitchFamily="34" charset="0"/>
              </a:rPr>
              <a:t>IMBALANCE</a:t>
            </a:r>
          </a:p>
          <a:p>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IMBALANCE</a:t>
            </a:r>
            <a:r>
              <a:rPr lang="en-US"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IN</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SW-OUT</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LW-OUT</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(RMS sum)</a:t>
            </a:r>
          </a:p>
          <a:p>
            <a:r>
              <a:rPr lang="en-US" dirty="0">
                <a:latin typeface="Arial" panose="020B0604020202020204" pitchFamily="34" charset="0"/>
                <a:cs typeface="Arial" panose="020B0604020202020204" pitchFamily="34" charset="0"/>
              </a:rPr>
              <a:t>Note: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IMBALANCE</a:t>
            </a:r>
            <a:r>
              <a:rPr lang="en-US" dirty="0">
                <a:latin typeface="Arial" panose="020B0604020202020204" pitchFamily="34" charset="0"/>
                <a:cs typeface="Arial" panose="020B0604020202020204" pitchFamily="34" charset="0"/>
              </a:rPr>
              <a:t> &gt;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IN</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σ</a:t>
            </a:r>
            <a:r>
              <a:rPr lang="en-US" baseline="-25000" dirty="0">
                <a:latin typeface="Arial" panose="020B0604020202020204" pitchFamily="34" charset="0"/>
                <a:cs typeface="Arial" panose="020B0604020202020204" pitchFamily="34" charset="0"/>
              </a:rPr>
              <a:t>IMBALANCE</a:t>
            </a:r>
            <a:r>
              <a:rPr lang="en-US" dirty="0">
                <a:latin typeface="Arial" panose="020B0604020202020204" pitchFamily="34" charset="0"/>
                <a:cs typeface="Arial" panose="020B0604020202020204" pitchFamily="34" charset="0"/>
              </a:rPr>
              <a:t> &gt;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SW-OUT</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σ</a:t>
            </a:r>
            <a:r>
              <a:rPr lang="en-US" baseline="-25000" dirty="0">
                <a:latin typeface="Arial" panose="020B0604020202020204" pitchFamily="34" charset="0"/>
                <a:cs typeface="Arial" panose="020B0604020202020204" pitchFamily="34" charset="0"/>
              </a:rPr>
              <a:t>IMBALANCE</a:t>
            </a:r>
            <a:r>
              <a:rPr lang="en-US" dirty="0">
                <a:latin typeface="Arial" panose="020B0604020202020204" pitchFamily="34" charset="0"/>
                <a:cs typeface="Arial" panose="020B0604020202020204" pitchFamily="34" charset="0"/>
              </a:rPr>
              <a:t> &gt;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LW-OUT</a:t>
            </a:r>
            <a:r>
              <a:rPr lang="en-US" dirty="0">
                <a:latin typeface="Arial" panose="020B0604020202020204" pitchFamily="34" charset="0"/>
                <a:cs typeface="Arial" panose="020B0604020202020204" pitchFamily="34" charset="0"/>
              </a:rPr>
              <a:t>.</a:t>
            </a:r>
            <a:endParaRPr lang="en-US" dirty="0"/>
          </a:p>
          <a:p>
            <a:r>
              <a:rPr lang="en-US" dirty="0" smtClean="0">
                <a:latin typeface="Arial" panose="020B0604020202020204" pitchFamily="34" charset="0"/>
                <a:cs typeface="Arial" panose="020B0604020202020204" pitchFamily="34" charset="0"/>
              </a:rPr>
              <a:t>IMBALANCE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no global </a:t>
            </a:r>
            <a:r>
              <a:rPr lang="en-US" dirty="0" smtClean="0">
                <a:latin typeface="Arial" panose="020B0604020202020204" pitchFamily="34" charset="0"/>
                <a:cs typeface="Arial" panose="020B0604020202020204" pitchFamily="34" charset="0"/>
              </a:rPr>
              <a:t>cooling if </a:t>
            </a:r>
            <a:r>
              <a:rPr lang="en-US" dirty="0" smtClean="0">
                <a:latin typeface="Arial" panose="020B0604020202020204" pitchFamily="34" charset="0"/>
                <a:cs typeface="Arial" panose="020B0604020202020204" pitchFamily="34" charset="0"/>
              </a:rPr>
              <a:t>	&lt; - </a:t>
            </a:r>
            <a:r>
              <a:rPr lang="el-GR" dirty="0" smtClean="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IMBALANCE</a:t>
            </a:r>
            <a:r>
              <a:rPr lang="en-US" dirty="0" smtClean="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global warming if </a:t>
            </a:r>
            <a:r>
              <a:rPr lang="en-US" dirty="0" smtClean="0">
                <a:latin typeface="Arial" panose="020B0604020202020204" pitchFamily="34" charset="0"/>
                <a:cs typeface="Arial" panose="020B0604020202020204" pitchFamily="34" charset="0"/>
              </a:rPr>
              <a:t>	&gt; + </a:t>
            </a:r>
            <a:r>
              <a:rPr lang="el-GR" dirty="0" smtClean="0">
                <a:latin typeface="Arial" panose="020B0604020202020204" pitchFamily="34" charset="0"/>
                <a:cs typeface="Arial" panose="020B0604020202020204" pitchFamily="34" charset="0"/>
              </a:rPr>
              <a:t>σ</a:t>
            </a:r>
            <a:r>
              <a:rPr lang="en-US" baseline="-25000" dirty="0" smtClean="0">
                <a:latin typeface="Arial" panose="020B0604020202020204" pitchFamily="34" charset="0"/>
                <a:cs typeface="Arial" panose="020B0604020202020204" pitchFamily="34" charset="0"/>
              </a:rPr>
              <a:t>IMBALANCE.</a:t>
            </a:r>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90642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The earliest data are reported by Stephen’s </a:t>
            </a:r>
            <a:r>
              <a:rPr lang="en-US" sz="3600" i="1" dirty="0">
                <a:latin typeface="Arial" panose="020B0604020202020204" pitchFamily="34" charset="0"/>
                <a:cs typeface="Arial" panose="020B0604020202020204" pitchFamily="34" charset="0"/>
              </a:rPr>
              <a:t>et al</a:t>
            </a:r>
            <a:r>
              <a:rPr lang="en-US" sz="3600" dirty="0">
                <a:latin typeface="Arial" panose="020B0604020202020204" pitchFamily="34" charset="0"/>
                <a:cs typeface="Arial" panose="020B0604020202020204" pitchFamily="34" charset="0"/>
              </a:rPr>
              <a:t>. (1981) and </a:t>
            </a:r>
            <a:r>
              <a:rPr lang="en-US" sz="3600" dirty="0" err="1">
                <a:latin typeface="Arial" panose="020B0604020202020204" pitchFamily="34" charset="0"/>
                <a:cs typeface="Arial" panose="020B0604020202020204" pitchFamily="34" charset="0"/>
              </a:rPr>
              <a:t>Ramanathan</a:t>
            </a:r>
            <a:r>
              <a:rPr lang="en-US" sz="3600" dirty="0">
                <a:latin typeface="Arial" panose="020B0604020202020204" pitchFamily="34" charset="0"/>
                <a:cs typeface="Arial" panose="020B0604020202020204" pitchFamily="34" charset="0"/>
              </a:rPr>
              <a:t> (1987). </a:t>
            </a:r>
          </a:p>
        </p:txBody>
      </p:sp>
      <p:sp>
        <p:nvSpPr>
          <p:cNvPr id="3" name="Content Placeholder 2"/>
          <p:cNvSpPr>
            <a:spLocks noGrp="1"/>
          </p:cNvSpPr>
          <p:nvPr>
            <p:ph idx="1"/>
          </p:nvPr>
        </p:nvSpPr>
        <p:spPr/>
        <p:txBody>
          <a:bodyPr>
            <a:normAutofit fontScale="77500" lnSpcReduction="20000"/>
          </a:bodyPr>
          <a:lstStyle/>
          <a:p>
            <a:r>
              <a:rPr lang="en-US" sz="2200" dirty="0" smtClean="0">
                <a:latin typeface="Arial" panose="020B0604020202020204" pitchFamily="34" charset="0"/>
                <a:cs typeface="Arial" panose="020B0604020202020204" pitchFamily="34" charset="0"/>
              </a:rPr>
              <a:t>Their </a:t>
            </a:r>
            <a:r>
              <a:rPr lang="en-US" sz="2200" dirty="0">
                <a:latin typeface="Arial" panose="020B0604020202020204" pitchFamily="34" charset="0"/>
                <a:cs typeface="Arial" panose="020B0604020202020204" pitchFamily="34" charset="0"/>
              </a:rPr>
              <a:t>results are based on based on only four </a:t>
            </a:r>
            <a:r>
              <a:rPr lang="en-US" sz="2200" dirty="0" smtClean="0">
                <a:latin typeface="Arial" panose="020B0604020202020204" pitchFamily="34" charset="0"/>
                <a:cs typeface="Arial" panose="020B0604020202020204" pitchFamily="34" charset="0"/>
              </a:rPr>
              <a:t>partially analyzed </a:t>
            </a:r>
            <a:r>
              <a:rPr lang="en-US" sz="2200" dirty="0">
                <a:latin typeface="Arial" panose="020B0604020202020204" pitchFamily="34" charset="0"/>
                <a:cs typeface="Arial" panose="020B0604020202020204" pitchFamily="34" charset="0"/>
              </a:rPr>
              <a:t>months of observation by the ERBE satellite </a:t>
            </a:r>
            <a:r>
              <a:rPr lang="en-US" sz="2200" dirty="0" smtClean="0">
                <a:latin typeface="Arial" panose="020B0604020202020204" pitchFamily="34" charset="0"/>
                <a:cs typeface="Arial" panose="020B0604020202020204" pitchFamily="34" charset="0"/>
              </a:rPr>
              <a:t>– (Apr</a:t>
            </a:r>
            <a:r>
              <a:rPr lang="en-US" sz="2200" dirty="0">
                <a:latin typeface="Arial" panose="020B0604020202020204" pitchFamily="34" charset="0"/>
                <a:cs typeface="Arial" panose="020B0604020202020204" pitchFamily="34" charset="0"/>
              </a:rPr>
              <a:t>. 1985, July 1985, Oct. 1985, Jan. </a:t>
            </a:r>
            <a:r>
              <a:rPr lang="en-US" sz="2200" dirty="0" smtClean="0">
                <a:latin typeface="Arial" panose="020B0604020202020204" pitchFamily="34" charset="0"/>
                <a:cs typeface="Arial" panose="020B0604020202020204" pitchFamily="34" charset="0"/>
              </a:rPr>
              <a:t>1986).</a:t>
            </a: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Their </a:t>
            </a:r>
            <a:r>
              <a:rPr lang="en-US" sz="2200" dirty="0">
                <a:latin typeface="Arial" panose="020B0604020202020204" pitchFamily="34" charset="0"/>
                <a:cs typeface="Arial" panose="020B0604020202020204" pitchFamily="34" charset="0"/>
              </a:rPr>
              <a:t>resulting Top of Atmosphere net power </a:t>
            </a:r>
            <a:r>
              <a:rPr lang="en-US" sz="2200" dirty="0" smtClean="0">
                <a:latin typeface="Arial" panose="020B0604020202020204" pitchFamily="34" charset="0"/>
                <a:cs typeface="Arial" panose="020B0604020202020204" pitchFamily="34" charset="0"/>
              </a:rPr>
              <a:t>imbalance results are as follows:</a:t>
            </a:r>
          </a:p>
          <a:p>
            <a:pPr marL="0" indent="0">
              <a:buNone/>
            </a:pPr>
            <a:r>
              <a:rPr lang="en-US" sz="2200" dirty="0">
                <a:latin typeface="Arial" panose="020B0604020202020204" pitchFamily="34" charset="0"/>
                <a:cs typeface="Arial" panose="020B0604020202020204" pitchFamily="34" charset="0"/>
              </a:rPr>
              <a:t>							Stephens 	</a:t>
            </a:r>
            <a:r>
              <a:rPr lang="en-US" sz="2200" dirty="0" err="1">
                <a:latin typeface="Arial" panose="020B0604020202020204" pitchFamily="34" charset="0"/>
                <a:cs typeface="Arial" panose="020B0604020202020204" pitchFamily="34" charset="0"/>
              </a:rPr>
              <a:t>Ramanathan</a:t>
            </a: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et </a:t>
            </a:r>
            <a:r>
              <a:rPr lang="en-US" sz="2200" i="1" dirty="0">
                <a:latin typeface="Arial" panose="020B0604020202020204" pitchFamily="34" charset="0"/>
                <a:cs typeface="Arial" panose="020B0604020202020204" pitchFamily="34" charset="0"/>
              </a:rPr>
              <a:t>al</a:t>
            </a:r>
            <a:r>
              <a:rPr lang="en-US" sz="2200" dirty="0">
                <a:latin typeface="Arial" panose="020B0604020202020204" pitchFamily="34" charset="0"/>
                <a:cs typeface="Arial" panose="020B0604020202020204" pitchFamily="34" charset="0"/>
              </a:rPr>
              <a:t>. (1981)	   (1987)</a:t>
            </a:r>
          </a:p>
          <a:p>
            <a:pPr marL="0" indent="0">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Incident </a:t>
            </a:r>
            <a:r>
              <a:rPr lang="en-US" sz="2200" dirty="0" err="1">
                <a:latin typeface="Arial" panose="020B0604020202020204" pitchFamily="34" charset="0"/>
                <a:cs typeface="Arial" panose="020B0604020202020204" pitchFamily="34" charset="0"/>
              </a:rPr>
              <a:t>ShortWave</a:t>
            </a:r>
            <a:r>
              <a:rPr lang="en-US" sz="2200" dirty="0">
                <a:latin typeface="Arial" panose="020B0604020202020204" pitchFamily="34" charset="0"/>
                <a:cs typeface="Arial" panose="020B0604020202020204" pitchFamily="34" charset="0"/>
              </a:rPr>
              <a:t> power (W/m</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344		 </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340</a:t>
            </a:r>
          </a:p>
          <a:p>
            <a:pPr marL="0" indent="0">
              <a:buNone/>
            </a:pPr>
            <a:r>
              <a:rPr lang="en-US" sz="2200" dirty="0" smtClean="0">
                <a:latin typeface="Arial" panose="020B0604020202020204" pitchFamily="34" charset="0"/>
                <a:cs typeface="Arial" panose="020B0604020202020204" pitchFamily="34" charset="0"/>
              </a:rPr>
              <a:t>   Outgoing </a:t>
            </a:r>
            <a:r>
              <a:rPr lang="en-US" sz="2200" dirty="0" err="1">
                <a:latin typeface="Arial" panose="020B0604020202020204" pitchFamily="34" charset="0"/>
                <a:cs typeface="Arial" panose="020B0604020202020204" pitchFamily="34" charset="0"/>
              </a:rPr>
              <a:t>ShortWave</a:t>
            </a:r>
            <a:r>
              <a:rPr lang="en-US" sz="2200" dirty="0">
                <a:latin typeface="Arial" panose="020B0604020202020204" pitchFamily="34" charset="0"/>
                <a:cs typeface="Arial" panose="020B0604020202020204" pitchFamily="34" charset="0"/>
              </a:rPr>
              <a:t> power			 </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103.2	 </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106 </a:t>
            </a:r>
          </a:p>
          <a:p>
            <a:pPr marL="0" indent="0">
              <a:buNone/>
            </a:pPr>
            <a:r>
              <a:rPr lang="en-US" sz="2200" dirty="0" smtClean="0">
                <a:latin typeface="Arial" panose="020B0604020202020204" pitchFamily="34" charset="0"/>
                <a:cs typeface="Arial" panose="020B0604020202020204" pitchFamily="34" charset="0"/>
              </a:rPr>
              <a:t>   Outgoing </a:t>
            </a:r>
            <a:r>
              <a:rPr lang="en-US" sz="2200" dirty="0" err="1">
                <a:latin typeface="Arial" panose="020B0604020202020204" pitchFamily="34" charset="0"/>
                <a:cs typeface="Arial" panose="020B0604020202020204" pitchFamily="34" charset="0"/>
              </a:rPr>
              <a:t>LongWave</a:t>
            </a:r>
            <a:r>
              <a:rPr lang="en-US" sz="2200" dirty="0">
                <a:latin typeface="Arial" panose="020B0604020202020204" pitchFamily="34" charset="0"/>
                <a:cs typeface="Arial" panose="020B0604020202020204" pitchFamily="34" charset="0"/>
              </a:rPr>
              <a:t> power			</a:t>
            </a:r>
            <a:r>
              <a:rPr lang="en-US" sz="2200" dirty="0" smtClean="0">
                <a:latin typeface="Arial" panose="020B0604020202020204" pitchFamily="34" charset="0"/>
                <a:cs typeface="Arial" panose="020B0604020202020204" pitchFamily="34" charset="0"/>
              </a:rPr>
              <a:t>	</a:t>
            </a:r>
            <a:r>
              <a:rPr lang="en-US" sz="2200" u="sng" dirty="0" smtClean="0">
                <a:latin typeface="Arial" panose="020B0604020202020204" pitchFamily="34" charset="0"/>
                <a:cs typeface="Arial" panose="020B0604020202020204" pitchFamily="34" charset="0"/>
              </a:rPr>
              <a:t>-</a:t>
            </a:r>
            <a:r>
              <a:rPr lang="en-US" sz="2200" u="sng" dirty="0">
                <a:latin typeface="Arial" panose="020B0604020202020204" pitchFamily="34" charset="0"/>
                <a:cs typeface="Arial" panose="020B0604020202020204" pitchFamily="34" charset="0"/>
              </a:rPr>
              <a:t>234±7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u="sng" dirty="0" smtClean="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-237 </a:t>
            </a:r>
            <a:endParaRPr lang="en-US" sz="2200" dirty="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   Net </a:t>
            </a:r>
            <a:r>
              <a:rPr lang="en-US" sz="2200" dirty="0">
                <a:latin typeface="Arial" panose="020B0604020202020204" pitchFamily="34" charset="0"/>
                <a:cs typeface="Arial" panose="020B0604020202020204" pitchFamily="34" charset="0"/>
              </a:rPr>
              <a:t>“observed” power imbalance 		 </a:t>
            </a:r>
            <a:r>
              <a:rPr lang="en-US" sz="2200" dirty="0" smtClean="0">
                <a:latin typeface="Arial" panose="020B0604020202020204" pitchFamily="34" charset="0"/>
                <a:cs typeface="Arial" panose="020B0604020202020204" pitchFamily="34" charset="0"/>
              </a:rPr>
              <a:t>	 	+9 </a:t>
            </a:r>
            <a:r>
              <a:rPr lang="en-US" sz="2200" dirty="0">
                <a:latin typeface="Arial" panose="020B0604020202020204" pitchFamily="34" charset="0"/>
                <a:cs typeface="Arial" panose="020B0604020202020204" pitchFamily="34" charset="0"/>
              </a:rPr>
              <a:t>± 10 	</a:t>
            </a:r>
            <a:r>
              <a:rPr lang="en-US" sz="2200" dirty="0" smtClean="0">
                <a:latin typeface="Arial" panose="020B0604020202020204" pitchFamily="34" charset="0"/>
                <a:cs typeface="Arial" panose="020B0604020202020204" pitchFamily="34" charset="0"/>
              </a:rPr>
              <a:t>     	      0</a:t>
            </a:r>
          </a:p>
          <a:p>
            <a:pPr marL="0" indent="0">
              <a:buNone/>
            </a:pP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jfc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calc</a:t>
            </a:r>
            <a:r>
              <a:rPr lang="en-US" sz="2200" dirty="0" smtClean="0">
                <a:latin typeface="Arial" panose="020B0604020202020204" pitchFamily="34" charset="0"/>
                <a:cs typeface="Arial" panose="020B0604020202020204" pitchFamily="34" charset="0"/>
              </a:rPr>
              <a:t>						  +6.8</a:t>
            </a:r>
          </a:p>
          <a:p>
            <a:r>
              <a:rPr lang="en-US" sz="2400" dirty="0">
                <a:latin typeface="Arial" panose="020B0604020202020204" pitchFamily="34" charset="0"/>
                <a:cs typeface="Arial" panose="020B0604020202020204" pitchFamily="34" charset="0"/>
              </a:rPr>
              <a:t>Both Stephens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Ramanathan’s</a:t>
            </a:r>
            <a:r>
              <a:rPr lang="en-US" sz="2400" dirty="0">
                <a:latin typeface="Arial" panose="020B0604020202020204" pitchFamily="34" charset="0"/>
                <a:cs typeface="Arial" panose="020B0604020202020204" pitchFamily="34" charset="0"/>
              </a:rPr>
              <a:t> data are fully consistent with zero net global warming and/or cooling.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2003 US National Academy </a:t>
            </a:r>
            <a:r>
              <a:rPr lang="en-US" sz="2400" dirty="0" smtClean="0">
                <a:latin typeface="Arial" panose="020B0604020202020204" pitchFamily="34" charset="0"/>
                <a:cs typeface="Arial" panose="020B0604020202020204" pitchFamily="34" charset="0"/>
              </a:rPr>
              <a:t>/ National Research Council report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Understanding Climate Change Feedbacks</a:t>
            </a:r>
            <a:r>
              <a:rPr lang="en-US" sz="2400" dirty="0">
                <a:latin typeface="Arial" panose="020B0604020202020204" pitchFamily="34" charset="0"/>
                <a:cs typeface="Arial" panose="020B0604020202020204" pitchFamily="34" charset="0"/>
              </a:rPr>
              <a:t>” cites </a:t>
            </a:r>
            <a:r>
              <a:rPr lang="en-US" sz="2400" dirty="0" err="1">
                <a:latin typeface="Arial" panose="020B0604020202020204" pitchFamily="34" charset="0"/>
                <a:cs typeface="Arial" panose="020B0604020202020204" pitchFamily="34" charset="0"/>
              </a:rPr>
              <a:t>Ramanathan</a:t>
            </a:r>
            <a:r>
              <a:rPr lang="en-US" sz="2400" dirty="0">
                <a:latin typeface="Arial" panose="020B0604020202020204" pitchFamily="34" charset="0"/>
                <a:cs typeface="Arial" panose="020B0604020202020204" pitchFamily="34" charset="0"/>
              </a:rPr>
              <a:t> (1987), and comments (p.112) that “The observations do not meet quality standards.”</a:t>
            </a:r>
          </a:p>
          <a:p>
            <a:endParaRPr lang="en-US" sz="22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5287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latin typeface="Arial" panose="020B0604020202020204" pitchFamily="34" charset="0"/>
                <a:cs typeface="Arial" panose="020B0604020202020204" pitchFamily="34" charset="0"/>
              </a:rPr>
              <a:t>Loeb </a:t>
            </a:r>
            <a:r>
              <a:rPr lang="en-US" sz="3600" b="1" i="1" dirty="0">
                <a:latin typeface="Arial" panose="020B0604020202020204" pitchFamily="34" charset="0"/>
                <a:cs typeface="Arial" panose="020B0604020202020204" pitchFamily="34" charset="0"/>
              </a:rPr>
              <a:t>et al</a:t>
            </a:r>
            <a:r>
              <a:rPr lang="en-US" sz="3600" b="1" dirty="0">
                <a:latin typeface="Arial" panose="020B0604020202020204" pitchFamily="34" charset="0"/>
                <a:cs typeface="Arial" panose="020B0604020202020204" pitchFamily="34" charset="0"/>
              </a:rPr>
              <a:t>. (2009, 2012) </a:t>
            </a:r>
            <a:r>
              <a:rPr lang="en-US" sz="3600" b="1" dirty="0" smtClean="0">
                <a:latin typeface="Arial" panose="020B0604020202020204" pitchFamily="34" charset="0"/>
                <a:cs typeface="Arial" panose="020B0604020202020204" pitchFamily="34" charset="0"/>
              </a:rPr>
              <a:t>use OHC data to “adjust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Ramanathan’s</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1987) </a:t>
            </a:r>
            <a:r>
              <a:rPr lang="en-US" sz="3600" b="1" dirty="0" smtClean="0">
                <a:latin typeface="Arial" panose="020B0604020202020204" pitchFamily="34" charset="0"/>
                <a:cs typeface="Arial" panose="020B0604020202020204" pitchFamily="34" charset="0"/>
              </a:rPr>
              <a:t>numbers, </a:t>
            </a:r>
            <a:r>
              <a:rPr lang="en-US" sz="3600" b="1" dirty="0">
                <a:latin typeface="Arial" panose="020B0604020202020204" pitchFamily="34" charset="0"/>
                <a:cs typeface="Arial" panose="020B0604020202020204" pitchFamily="34" charset="0"/>
              </a:rPr>
              <a:t>to show a net warming power </a:t>
            </a:r>
            <a:r>
              <a:rPr lang="en-US" sz="3600" b="1" dirty="0" smtClean="0">
                <a:latin typeface="Arial" panose="020B0604020202020204" pitchFamily="34" charset="0"/>
                <a:cs typeface="Arial" panose="020B0604020202020204" pitchFamily="34" charset="0"/>
              </a:rPr>
              <a:t>imbalance.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78000"/>
            <a:ext cx="10515600" cy="4908550"/>
          </a:xfrm>
        </p:spPr>
        <p:txBody>
          <a:bodyPr>
            <a:normAutofit fontScale="55000" lnSpcReduction="20000"/>
          </a:bodyPr>
          <a:lstStyle/>
          <a:p>
            <a:r>
              <a:rPr lang="en-US" sz="2600" dirty="0" smtClean="0">
                <a:latin typeface="Arial" panose="020B0604020202020204" pitchFamily="34" charset="0"/>
                <a:cs typeface="Arial" panose="020B0604020202020204" pitchFamily="34" charset="0"/>
              </a:rPr>
              <a:t>Loeb </a:t>
            </a:r>
            <a:r>
              <a:rPr lang="en-US" sz="2600" i="1" dirty="0" smtClean="0">
                <a:latin typeface="Arial" panose="020B0604020202020204" pitchFamily="34" charset="0"/>
                <a:cs typeface="Arial" panose="020B0604020202020204" pitchFamily="34" charset="0"/>
              </a:rPr>
              <a:t>et al</a:t>
            </a:r>
            <a:r>
              <a:rPr lang="en-US" sz="2600" dirty="0" smtClean="0">
                <a:latin typeface="Arial" panose="020B0604020202020204" pitchFamily="34" charset="0"/>
                <a:cs typeface="Arial" panose="020B0604020202020204" pitchFamily="34" charset="0"/>
              </a:rPr>
              <a:t>. (2012, p.111) admit ”</a:t>
            </a:r>
            <a:r>
              <a:rPr lang="en-US" sz="2600" i="1" dirty="0" smtClean="0">
                <a:latin typeface="Arial" panose="020B0604020202020204" pitchFamily="34" charset="0"/>
                <a:cs typeface="Arial" panose="020B0604020202020204" pitchFamily="34" charset="0"/>
              </a:rPr>
              <a:t>A limitation of the satellite data is their inability to provide an absolute measure of the net TOA radiation imbalance to the required accuracy level</a:t>
            </a:r>
            <a:r>
              <a:rPr lang="en-US" sz="2600" dirty="0" smtClean="0">
                <a:latin typeface="Arial" panose="020B0604020202020204" pitchFamily="34" charset="0"/>
                <a:cs typeface="Arial" panose="020B0604020202020204" pitchFamily="34" charset="0"/>
              </a:rPr>
              <a:t>.” </a:t>
            </a:r>
          </a:p>
          <a:p>
            <a:r>
              <a:rPr lang="en-US" sz="2600" dirty="0" smtClean="0">
                <a:latin typeface="Arial" panose="020B0604020202020204" pitchFamily="34" charset="0"/>
                <a:cs typeface="Arial" panose="020B0604020202020204" pitchFamily="34" charset="0"/>
              </a:rPr>
              <a:t>Loeb </a:t>
            </a:r>
            <a:r>
              <a:rPr lang="en-US" sz="2600" i="1" dirty="0">
                <a:latin typeface="Arial" panose="020B0604020202020204" pitchFamily="34" charset="0"/>
                <a:cs typeface="Arial" panose="020B0604020202020204" pitchFamily="34" charset="0"/>
              </a:rPr>
              <a:t>et al. </a:t>
            </a:r>
            <a:r>
              <a:rPr lang="en-US" sz="2600" dirty="0">
                <a:latin typeface="Arial" panose="020B0604020202020204" pitchFamily="34" charset="0"/>
                <a:cs typeface="Arial" panose="020B0604020202020204" pitchFamily="34" charset="0"/>
              </a:rPr>
              <a:t>(2009, 2012) arbitrarily replace </a:t>
            </a:r>
            <a:r>
              <a:rPr lang="en-US" sz="2600" dirty="0" err="1">
                <a:latin typeface="Arial" panose="020B0604020202020204" pitchFamily="34" charset="0"/>
                <a:cs typeface="Arial" panose="020B0604020202020204" pitchFamily="34" charset="0"/>
              </a:rPr>
              <a:t>Ramanathan</a:t>
            </a:r>
            <a:r>
              <a:rPr lang="en-US" sz="2600" dirty="0">
                <a:latin typeface="Arial" panose="020B0604020202020204" pitchFamily="34" charset="0"/>
                <a:cs typeface="Arial" panose="020B0604020202020204" pitchFamily="34" charset="0"/>
              </a:rPr>
              <a:t> (1987)’s (very sparsely sampled) EREB satellite data with new values that now show a net global </a:t>
            </a:r>
            <a:r>
              <a:rPr lang="en-US" sz="2600" u="sng" dirty="0">
                <a:latin typeface="Arial" panose="020B0604020202020204" pitchFamily="34" charset="0"/>
                <a:cs typeface="Arial" panose="020B0604020202020204" pitchFamily="34" charset="0"/>
              </a:rPr>
              <a:t>warming</a:t>
            </a:r>
            <a:r>
              <a:rPr lang="en-US" sz="2600" dirty="0">
                <a:latin typeface="Arial" panose="020B0604020202020204" pitchFamily="34" charset="0"/>
                <a:cs typeface="Arial" panose="020B0604020202020204" pitchFamily="34" charset="0"/>
              </a:rPr>
              <a:t> power imbalance. </a:t>
            </a: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They </a:t>
            </a:r>
            <a:r>
              <a:rPr lang="en-US" sz="2600" dirty="0">
                <a:latin typeface="Arial" panose="020B0604020202020204" pitchFamily="34" charset="0"/>
                <a:cs typeface="Arial" panose="020B0604020202020204" pitchFamily="34" charset="0"/>
              </a:rPr>
              <a:t>obtain their new preferred data values by switching modality from </a:t>
            </a:r>
            <a:r>
              <a:rPr lang="en-US" sz="2600" dirty="0" smtClean="0">
                <a:latin typeface="Arial" panose="020B0604020202020204" pitchFamily="34" charset="0"/>
                <a:cs typeface="Arial" panose="020B0604020202020204" pitchFamily="34" charset="0"/>
              </a:rPr>
              <a:t>satellite-radiometry </a:t>
            </a:r>
            <a:r>
              <a:rPr lang="en-US" sz="2600" dirty="0">
                <a:latin typeface="Arial" panose="020B0604020202020204" pitchFamily="34" charset="0"/>
                <a:cs typeface="Arial" panose="020B0604020202020204" pitchFamily="34" charset="0"/>
              </a:rPr>
              <a:t>data to ocean heat content (OHC) data </a:t>
            </a:r>
            <a:r>
              <a:rPr lang="en-US" sz="2600" dirty="0" smtClean="0">
                <a:latin typeface="Arial" panose="020B0604020202020204" pitchFamily="34" charset="0"/>
                <a:cs typeface="Arial" panose="020B0604020202020204" pitchFamily="34" charset="0"/>
              </a:rPr>
              <a:t>(also very </a:t>
            </a:r>
            <a:r>
              <a:rPr lang="en-US" sz="2600" dirty="0">
                <a:latin typeface="Arial" panose="020B0604020202020204" pitchFamily="34" charset="0"/>
                <a:cs typeface="Arial" panose="020B0604020202020204" pitchFamily="34" charset="0"/>
              </a:rPr>
              <a:t>sparsely sampled) from the ARGO buoy </a:t>
            </a:r>
            <a:r>
              <a:rPr lang="en-US" sz="2600" dirty="0" smtClean="0">
                <a:latin typeface="Arial" panose="020B0604020202020204" pitchFamily="34" charset="0"/>
                <a:cs typeface="Arial" panose="020B0604020202020204" pitchFamily="34" charset="0"/>
              </a:rPr>
              <a:t>chain, </a:t>
            </a:r>
            <a:r>
              <a:rPr lang="en-US" sz="2600" dirty="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from XBT </a:t>
            </a:r>
            <a:r>
              <a:rPr lang="en-US" sz="2600" dirty="0">
                <a:latin typeface="Arial" panose="020B0604020202020204" pitchFamily="34" charset="0"/>
                <a:cs typeface="Arial" panose="020B0604020202020204" pitchFamily="34" charset="0"/>
              </a:rPr>
              <a:t>ship-based bathythermograph manually sampled water temperature data. </a:t>
            </a: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They </a:t>
            </a:r>
            <a:r>
              <a:rPr lang="en-US" sz="2600" dirty="0">
                <a:latin typeface="Arial" panose="020B0604020202020204" pitchFamily="34" charset="0"/>
                <a:cs typeface="Arial" panose="020B0604020202020204" pitchFamily="34" charset="0"/>
              </a:rPr>
              <a:t>base their action on a claimed increase in ocean heat </a:t>
            </a:r>
            <a:r>
              <a:rPr lang="en-US" sz="2600" dirty="0" smtClean="0">
                <a:latin typeface="Arial" panose="020B0604020202020204" pitchFamily="34" charset="0"/>
                <a:cs typeface="Arial" panose="020B0604020202020204" pitchFamily="34" charset="0"/>
              </a:rPr>
              <a:t>content, </a:t>
            </a:r>
            <a:r>
              <a:rPr lang="en-US" sz="2600" dirty="0">
                <a:latin typeface="Arial" panose="020B0604020202020204" pitchFamily="34" charset="0"/>
                <a:cs typeface="Arial" panose="020B0604020202020204" pitchFamily="34" charset="0"/>
              </a:rPr>
              <a:t>and on </a:t>
            </a:r>
            <a:r>
              <a:rPr lang="en-US" sz="2600" dirty="0" smtClean="0">
                <a:latin typeface="Arial" panose="020B0604020202020204" pitchFamily="34" charset="0"/>
                <a:cs typeface="Arial" panose="020B0604020202020204" pitchFamily="34" charset="0"/>
              </a:rPr>
              <a:t>speculation </a:t>
            </a:r>
            <a:r>
              <a:rPr lang="en-US" sz="2600" dirty="0">
                <a:latin typeface="Arial" panose="020B0604020202020204" pitchFamily="34" charset="0"/>
                <a:cs typeface="Arial" panose="020B0604020202020204" pitchFamily="34" charset="0"/>
              </a:rPr>
              <a:t>by Hansen </a:t>
            </a:r>
            <a:r>
              <a:rPr lang="en-US" sz="2600" i="1" dirty="0">
                <a:latin typeface="Arial" panose="020B0604020202020204" pitchFamily="34" charset="0"/>
                <a:cs typeface="Arial" panose="020B0604020202020204" pitchFamily="34" charset="0"/>
              </a:rPr>
              <a:t>et al</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2005, 2011). </a:t>
            </a:r>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Their </a:t>
            </a:r>
            <a:r>
              <a:rPr lang="en-US" sz="2600" dirty="0">
                <a:latin typeface="Arial" panose="020B0604020202020204" pitchFamily="34" charset="0"/>
                <a:cs typeface="Arial" panose="020B0604020202020204" pitchFamily="34" charset="0"/>
              </a:rPr>
              <a:t>resulting Top of Atmosphere net power imbalance results</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					EREB		 OHC (2009)	OHC (2012)</a:t>
            </a:r>
          </a:p>
          <a:p>
            <a:pPr marL="0" indent="0">
              <a:buNone/>
            </a:pPr>
            <a:r>
              <a:rPr lang="en-US" sz="2600" dirty="0" smtClean="0">
                <a:latin typeface="Arial" panose="020B0604020202020204" pitchFamily="34" charset="0"/>
                <a:cs typeface="Arial" panose="020B0604020202020204" pitchFamily="34" charset="0"/>
              </a:rPr>
              <a:t>   	Incident </a:t>
            </a:r>
            <a:r>
              <a:rPr lang="en-US" sz="2600" dirty="0" err="1">
                <a:latin typeface="Arial" panose="020B0604020202020204" pitchFamily="34" charset="0"/>
                <a:cs typeface="Arial" panose="020B0604020202020204" pitchFamily="34" charset="0"/>
              </a:rPr>
              <a:t>ShortWave</a:t>
            </a:r>
            <a:r>
              <a:rPr lang="en-US" sz="2600" dirty="0">
                <a:latin typeface="Arial" panose="020B0604020202020204" pitchFamily="34" charset="0"/>
                <a:cs typeface="Arial" panose="020B0604020202020204" pitchFamily="34" charset="0"/>
              </a:rPr>
              <a:t> power (W/m</a:t>
            </a:r>
            <a:r>
              <a:rPr lang="en-US" sz="2600" baseline="30000"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+340	+340		  +340</a:t>
            </a: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Outgoing </a:t>
            </a:r>
            <a:r>
              <a:rPr lang="en-US" sz="2600" dirty="0" err="1">
                <a:latin typeface="Arial" panose="020B0604020202020204" pitchFamily="34" charset="0"/>
                <a:cs typeface="Arial" panose="020B0604020202020204" pitchFamily="34" charset="0"/>
              </a:rPr>
              <a:t>ShortWave</a:t>
            </a:r>
            <a:r>
              <a:rPr lang="en-US" sz="2600" dirty="0">
                <a:latin typeface="Arial" panose="020B0604020202020204" pitchFamily="34" charset="0"/>
                <a:cs typeface="Arial" panose="020B0604020202020204" pitchFamily="34" charset="0"/>
              </a:rPr>
              <a:t> power		</a:t>
            </a:r>
            <a:r>
              <a:rPr lang="en-US" sz="2600" dirty="0" smtClean="0">
                <a:latin typeface="Arial" panose="020B0604020202020204" pitchFamily="34" charset="0"/>
                <a:cs typeface="Arial" panose="020B0604020202020204" pitchFamily="34" charset="0"/>
              </a:rPr>
              <a:t>-107</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-99.5 		various</a:t>
            </a: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Outgoing </a:t>
            </a:r>
            <a:r>
              <a:rPr lang="en-US" sz="2600" dirty="0" err="1">
                <a:latin typeface="Arial" panose="020B0604020202020204" pitchFamily="34" charset="0"/>
                <a:cs typeface="Arial" panose="020B0604020202020204" pitchFamily="34" charset="0"/>
              </a:rPr>
              <a:t>LongWave</a:t>
            </a:r>
            <a:r>
              <a:rPr lang="en-US" sz="2600" dirty="0">
                <a:latin typeface="Arial" panose="020B0604020202020204" pitchFamily="34" charset="0"/>
                <a:cs typeface="Arial" panose="020B0604020202020204" pitchFamily="34" charset="0"/>
              </a:rPr>
              <a:t> power		</a:t>
            </a:r>
            <a:r>
              <a:rPr lang="en-US" sz="2600" u="sng" dirty="0" smtClean="0">
                <a:latin typeface="Arial" panose="020B0604020202020204" pitchFamily="34" charset="0"/>
                <a:cs typeface="Arial" panose="020B0604020202020204" pitchFamily="34" charset="0"/>
              </a:rPr>
              <a:t>-234.6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u="sng" dirty="0" smtClean="0">
                <a:latin typeface="Arial" panose="020B0604020202020204" pitchFamily="34" charset="0"/>
                <a:cs typeface="Arial" panose="020B0604020202020204" pitchFamily="34" charset="0"/>
              </a:rPr>
              <a:t>-239.6  </a:t>
            </a:r>
            <a:r>
              <a:rPr lang="en-US" sz="2600" dirty="0" smtClean="0">
                <a:latin typeface="Arial" panose="020B0604020202020204" pitchFamily="34" charset="0"/>
                <a:cs typeface="Arial" panose="020B0604020202020204" pitchFamily="34" charset="0"/>
              </a:rPr>
              <a:t>		________</a:t>
            </a:r>
            <a:endParaRPr lang="en-US" sz="2600" u="sng"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   	net </a:t>
            </a:r>
            <a:r>
              <a:rPr lang="en-US" sz="2600" dirty="0">
                <a:latin typeface="Arial" panose="020B0604020202020204" pitchFamily="34" charset="0"/>
                <a:cs typeface="Arial" panose="020B0604020202020204" pitchFamily="34" charset="0"/>
              </a:rPr>
              <a:t>power imbalance 		</a:t>
            </a:r>
            <a:r>
              <a:rPr lang="en-US" sz="2600" dirty="0" smtClean="0">
                <a:latin typeface="Arial" panose="020B0604020202020204" pitchFamily="34" charset="0"/>
                <a:cs typeface="Arial" panose="020B0604020202020204" pitchFamily="34" charset="0"/>
              </a:rPr>
              <a:t> 	-1.6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+ 0.9 		</a:t>
            </a:r>
            <a:r>
              <a:rPr lang="en-US" sz="2600" dirty="0" smtClean="0">
                <a:solidFill>
                  <a:srgbClr val="FF0000"/>
                </a:solidFill>
                <a:latin typeface="Arial" panose="020B0604020202020204" pitchFamily="34" charset="0"/>
                <a:cs typeface="Arial" panose="020B0604020202020204" pitchFamily="34" charset="0"/>
              </a:rPr>
              <a:t>+0.64 ± 0.11</a:t>
            </a:r>
          </a:p>
          <a:p>
            <a:pPr marL="0" indent="0">
              <a:buNone/>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(cooling)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warming)		(</a:t>
            </a:r>
            <a:r>
              <a:rPr lang="en-US" sz="2600" dirty="0">
                <a:solidFill>
                  <a:srgbClr val="FF0000"/>
                </a:solidFill>
                <a:latin typeface="Arial" panose="020B0604020202020204" pitchFamily="34" charset="0"/>
                <a:cs typeface="Arial" panose="020B0604020202020204" pitchFamily="34" charset="0"/>
              </a:rPr>
              <a:t>warming</a:t>
            </a:r>
            <a:r>
              <a:rPr lang="en-US" sz="2600" dirty="0">
                <a:latin typeface="Arial" panose="020B0604020202020204" pitchFamily="34" charset="0"/>
                <a:cs typeface="Arial" panose="020B0604020202020204" pitchFamily="34" charset="0"/>
              </a:rPr>
              <a:t>)</a:t>
            </a:r>
          </a:p>
          <a:p>
            <a:pPr marL="0" indent="0">
              <a:buNone/>
            </a:pPr>
            <a:endParaRPr lang="en-US" sz="2600" dirty="0" smtClean="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Unfortunately, the ARGO and XBT data have a woefully sparse area sampling, and much worse accuracy than Loeb </a:t>
            </a:r>
            <a:r>
              <a:rPr lang="en-US" sz="2600" i="1" dirty="0">
                <a:latin typeface="Arial" panose="020B0604020202020204" pitchFamily="34" charset="0"/>
                <a:cs typeface="Arial" panose="020B0604020202020204" pitchFamily="34" charset="0"/>
              </a:rPr>
              <a:t>et al. </a:t>
            </a:r>
            <a:r>
              <a:rPr lang="en-US" sz="2600" dirty="0">
                <a:latin typeface="Arial" panose="020B0604020202020204" pitchFamily="34" charset="0"/>
                <a:cs typeface="Arial" panose="020B0604020202020204" pitchFamily="34" charset="0"/>
              </a:rPr>
              <a:t>claim. </a:t>
            </a:r>
            <a:r>
              <a:rPr lang="en-US" sz="2600" dirty="0">
                <a:solidFill>
                  <a:srgbClr val="FF0000"/>
                </a:solidFill>
                <a:latin typeface="Arial" panose="020B0604020202020204" pitchFamily="34" charset="0"/>
                <a:cs typeface="Arial" panose="020B0604020202020204" pitchFamily="34" charset="0"/>
              </a:rPr>
              <a:t>Data gaps are filled using totally fabricated data by Lyman and Johnson (2008). (Data fabrication is one of our scientific little no-no’s.)</a:t>
            </a:r>
          </a:p>
          <a:p>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8884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panose="020B0604020202020204" pitchFamily="34" charset="0"/>
                <a:cs typeface="Arial" panose="020B0604020202020204" pitchFamily="34" charset="0"/>
              </a:rPr>
              <a:t>Power imbalance analysis by Stephens </a:t>
            </a:r>
            <a:r>
              <a:rPr lang="en-US" sz="3600" i="1" dirty="0" smtClean="0">
                <a:latin typeface="Arial" panose="020B0604020202020204" pitchFamily="34" charset="0"/>
                <a:cs typeface="Arial" panose="020B0604020202020204" pitchFamily="34" charset="0"/>
              </a:rPr>
              <a:t>et al</a:t>
            </a:r>
            <a:r>
              <a:rPr lang="en-US" sz="3600" dirty="0" smtClean="0">
                <a:latin typeface="Arial" panose="020B0604020202020204" pitchFamily="34" charset="0"/>
                <a:cs typeface="Arial" panose="020B0604020202020204" pitchFamily="34" charset="0"/>
              </a:rPr>
              <a:t>. (2012) with grossly </a:t>
            </a:r>
            <a:r>
              <a:rPr lang="en-US" sz="3600" u="sng" dirty="0" smtClean="0">
                <a:solidFill>
                  <a:srgbClr val="FF0000"/>
                </a:solidFill>
                <a:latin typeface="Arial" panose="020B0604020202020204" pitchFamily="34" charset="0"/>
                <a:cs typeface="Arial" panose="020B0604020202020204" pitchFamily="34" charset="0"/>
              </a:rPr>
              <a:t>admittedly-fudged</a:t>
            </a:r>
            <a:r>
              <a:rPr lang="en-US" sz="3600" dirty="0" smtClean="0">
                <a:latin typeface="Arial" panose="020B0604020202020204" pitchFamily="34" charset="0"/>
                <a:cs typeface="Arial" panose="020B0604020202020204" pitchFamily="34" charset="0"/>
              </a:rPr>
              <a:t> error estimates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2000" dirty="0" smtClean="0">
                <a:latin typeface="Arial" panose="020B0604020202020204" pitchFamily="34" charset="0"/>
                <a:cs typeface="Arial" panose="020B0604020202020204" pitchFamily="34" charset="0"/>
              </a:rPr>
              <a:t>Following Loeb </a:t>
            </a:r>
            <a:r>
              <a:rPr lang="en-US" sz="2000" i="1" dirty="0" smtClean="0">
                <a:latin typeface="Arial" panose="020B0604020202020204" pitchFamily="34" charset="0"/>
                <a:cs typeface="Arial" panose="020B0604020202020204" pitchFamily="34" charset="0"/>
              </a:rPr>
              <a:t>et al</a:t>
            </a:r>
            <a:r>
              <a:rPr lang="en-US" sz="2000" dirty="0" smtClean="0">
                <a:latin typeface="Arial" panose="020B0604020202020204" pitchFamily="34" charset="0"/>
                <a:cs typeface="Arial" panose="020B0604020202020204" pitchFamily="34" charset="0"/>
              </a:rPr>
              <a:t>., Stephens </a:t>
            </a:r>
            <a:r>
              <a:rPr lang="en-US" sz="2000" i="1" dirty="0" smtClean="0">
                <a:latin typeface="Arial" panose="020B0604020202020204" pitchFamily="34" charset="0"/>
                <a:cs typeface="Arial" panose="020B0604020202020204" pitchFamily="34" charset="0"/>
              </a:rPr>
              <a:t>et al</a:t>
            </a:r>
            <a:r>
              <a:rPr lang="en-US" sz="2000" dirty="0" smtClean="0">
                <a:latin typeface="Arial" panose="020B0604020202020204" pitchFamily="34" charset="0"/>
                <a:cs typeface="Arial" panose="020B0604020202020204" pitchFamily="34" charset="0"/>
              </a:rPr>
              <a:t>. (2012) also admit that satellite data are unable to observe a net imbalance! </a:t>
            </a:r>
            <a:r>
              <a:rPr lang="en-US" sz="2000" dirty="0" smtClean="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groups join forces and all switch to the use of </a:t>
            </a:r>
            <a:r>
              <a:rPr lang="en-US" sz="2000" dirty="0">
                <a:latin typeface="Arial" panose="020B0604020202020204" pitchFamily="34" charset="0"/>
                <a:cs typeface="Arial" panose="020B0604020202020204" pitchFamily="34" charset="0"/>
              </a:rPr>
              <a:t>Ocean Heat Content (OHC) </a:t>
            </a:r>
            <a:r>
              <a:rPr lang="en-US" sz="2000" dirty="0" smtClean="0">
                <a:latin typeface="Arial" panose="020B0604020202020204" pitchFamily="34" charset="0"/>
                <a:cs typeface="Arial" panose="020B0604020202020204" pitchFamily="34" charset="0"/>
              </a:rPr>
              <a:t>data. </a:t>
            </a:r>
          </a:p>
          <a:p>
            <a:r>
              <a:rPr lang="en-US" sz="2000" dirty="0" smtClean="0">
                <a:latin typeface="Arial" panose="020B0604020202020204" pitchFamily="34" charset="0"/>
                <a:cs typeface="Arial" panose="020B0604020202020204" pitchFamily="34" charset="0"/>
              </a:rPr>
              <a:t>Stephens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(2012) use </a:t>
            </a:r>
            <a:r>
              <a:rPr lang="en-US" sz="2000" dirty="0" smtClean="0">
                <a:latin typeface="Arial" panose="020B0604020202020204" pitchFamily="34" charset="0"/>
                <a:cs typeface="Arial" panose="020B0604020202020204" pitchFamily="34" charset="0"/>
              </a:rPr>
              <a:t>OHC data and the </a:t>
            </a:r>
            <a:r>
              <a:rPr lang="en-US" sz="2000" dirty="0">
                <a:latin typeface="Arial" panose="020B0604020202020204" pitchFamily="34" charset="0"/>
                <a:cs typeface="Arial" panose="020B0604020202020204" pitchFamily="34" charset="0"/>
              </a:rPr>
              <a:t>Outgoing </a:t>
            </a:r>
            <a:r>
              <a:rPr lang="en-US" sz="2000" dirty="0" err="1">
                <a:latin typeface="Arial" panose="020B0604020202020204" pitchFamily="34" charset="0"/>
                <a:cs typeface="Arial" panose="020B0604020202020204" pitchFamily="34" charset="0"/>
              </a:rPr>
              <a:t>ShortWave</a:t>
            </a:r>
            <a:r>
              <a:rPr lang="en-US" sz="2000" dirty="0">
                <a:latin typeface="Arial" panose="020B0604020202020204" pitchFamily="34" charset="0"/>
                <a:cs typeface="Arial" panose="020B0604020202020204" pitchFamily="34" charset="0"/>
              </a:rPr>
              <a:t> power “</a:t>
            </a:r>
            <a:r>
              <a:rPr lang="en-US" sz="2000" u="sng" dirty="0">
                <a:latin typeface="Arial" panose="020B0604020202020204" pitchFamily="34" charset="0"/>
                <a:cs typeface="Arial" panose="020B0604020202020204" pitchFamily="34" charset="0"/>
              </a:rPr>
              <a:t>adjustment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(fudge!) reported earlier by </a:t>
            </a:r>
            <a:r>
              <a:rPr lang="en-US" sz="2000" dirty="0">
                <a:latin typeface="Arial" panose="020B0604020202020204" pitchFamily="34" charset="0"/>
                <a:cs typeface="Arial" panose="020B0604020202020204" pitchFamily="34" charset="0"/>
              </a:rPr>
              <a:t>Loeb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(2009, 2012) to claim a net </a:t>
            </a:r>
            <a:r>
              <a:rPr lang="en-US" sz="2000" u="sng" dirty="0" smtClean="0">
                <a:latin typeface="Arial" panose="020B0604020202020204" pitchFamily="34" charset="0"/>
                <a:cs typeface="Arial" panose="020B0604020202020204" pitchFamily="34" charset="0"/>
              </a:rPr>
              <a:t>global-warming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power </a:t>
            </a:r>
            <a:r>
              <a:rPr lang="en-US" sz="2000" dirty="0" smtClean="0">
                <a:latin typeface="Arial" panose="020B0604020202020204" pitchFamily="34" charset="0"/>
                <a:cs typeface="Arial" panose="020B0604020202020204" pitchFamily="34" charset="0"/>
              </a:rPr>
              <a:t>imbalance: </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Incident </a:t>
            </a:r>
            <a:r>
              <a:rPr lang="en-US" sz="2000" dirty="0" err="1">
                <a:latin typeface="Arial" panose="020B0604020202020204" pitchFamily="34" charset="0"/>
                <a:cs typeface="Arial" panose="020B0604020202020204" pitchFamily="34" charset="0"/>
              </a:rPr>
              <a:t>ShortWave</a:t>
            </a:r>
            <a:r>
              <a:rPr lang="en-US" sz="2000" dirty="0">
                <a:latin typeface="Arial" panose="020B0604020202020204" pitchFamily="34" charset="0"/>
                <a:cs typeface="Arial" panose="020B0604020202020204" pitchFamily="34" charset="0"/>
              </a:rPr>
              <a:t> power (W/m</a:t>
            </a:r>
            <a:r>
              <a:rPr lang="en-US" sz="2000" baseline="30000" dirty="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340.2 ± 0.1</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Outgoing </a:t>
            </a:r>
            <a:r>
              <a:rPr lang="en-US" sz="2000" dirty="0" err="1">
                <a:latin typeface="Arial" panose="020B0604020202020204" pitchFamily="34" charset="0"/>
                <a:cs typeface="Arial" panose="020B0604020202020204" pitchFamily="34" charset="0"/>
              </a:rPr>
              <a:t>ShortWave</a:t>
            </a:r>
            <a:r>
              <a:rPr lang="en-US" sz="2000" dirty="0">
                <a:latin typeface="Arial" panose="020B0604020202020204" pitchFamily="34" charset="0"/>
                <a:cs typeface="Arial" panose="020B0604020202020204" pitchFamily="34" charset="0"/>
              </a:rPr>
              <a:t> power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100.0 ± 2.0</a:t>
            </a:r>
          </a:p>
          <a:p>
            <a:pPr marL="0" indent="0">
              <a:buNone/>
            </a:pPr>
            <a:r>
              <a:rPr lang="en-US" sz="2000" dirty="0" smtClean="0">
                <a:latin typeface="Arial" panose="020B0604020202020204" pitchFamily="34" charset="0"/>
                <a:cs typeface="Arial" panose="020B0604020202020204" pitchFamily="34" charset="0"/>
              </a:rPr>
              <a:t>	Outgoing </a:t>
            </a:r>
            <a:r>
              <a:rPr lang="en-US" sz="2000" dirty="0" err="1">
                <a:latin typeface="Arial" panose="020B0604020202020204" pitchFamily="34" charset="0"/>
                <a:cs typeface="Arial" panose="020B0604020202020204" pitchFamily="34" charset="0"/>
              </a:rPr>
              <a:t>LongWave</a:t>
            </a:r>
            <a:r>
              <a:rPr lang="en-US" sz="2000" dirty="0">
                <a:latin typeface="Arial" panose="020B0604020202020204" pitchFamily="34" charset="0"/>
                <a:cs typeface="Arial" panose="020B0604020202020204" pitchFamily="34" charset="0"/>
              </a:rPr>
              <a:t> power		</a:t>
            </a:r>
            <a:r>
              <a:rPr lang="en-US" sz="2000" dirty="0" smtClean="0">
                <a:latin typeface="Arial" panose="020B0604020202020204" pitchFamily="34" charset="0"/>
                <a:cs typeface="Arial" panose="020B0604020202020204" pitchFamily="34" charset="0"/>
              </a:rPr>
              <a:t> </a:t>
            </a:r>
            <a:r>
              <a:rPr lang="en-US" sz="2000" u="sng" dirty="0" smtClean="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-239.7 ± 3.3</a:t>
            </a:r>
            <a:r>
              <a:rPr lang="en-US" sz="2000" dirty="0">
                <a:latin typeface="Arial" panose="020B0604020202020204" pitchFamily="34" charset="0"/>
                <a:cs typeface="Arial" panose="020B0604020202020204" pitchFamily="34" charset="0"/>
              </a:rPr>
              <a:t>  </a:t>
            </a:r>
          </a:p>
          <a:p>
            <a:pPr marL="0" indent="0">
              <a:buNone/>
            </a:pPr>
            <a:r>
              <a:rPr lang="en-US" sz="2000" dirty="0" smtClean="0">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Net </a:t>
            </a:r>
            <a:r>
              <a:rPr lang="en-US" sz="2000" dirty="0">
                <a:solidFill>
                  <a:srgbClr val="FF0000"/>
                </a:solidFill>
                <a:latin typeface="Arial" panose="020B0604020202020204" pitchFamily="34" charset="0"/>
                <a:cs typeface="Arial" panose="020B0604020202020204" pitchFamily="34" charset="0"/>
              </a:rPr>
              <a:t>“claimed observed” power imbalance 	 </a:t>
            </a:r>
            <a:r>
              <a:rPr lang="en-US" sz="2000" dirty="0" smtClean="0">
                <a:solidFill>
                  <a:srgbClr val="FF0000"/>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0.6  ± </a:t>
            </a:r>
            <a:r>
              <a:rPr lang="en-US" sz="2000" dirty="0" smtClean="0">
                <a:solidFill>
                  <a:srgbClr val="FF0000"/>
                </a:solidFill>
                <a:latin typeface="Arial" panose="020B0604020202020204" pitchFamily="34" charset="0"/>
                <a:cs typeface="Arial" panose="020B0604020202020204" pitchFamily="34" charset="0"/>
              </a:rPr>
              <a:t>0.4	</a:t>
            </a:r>
            <a:r>
              <a:rPr lang="en-US" sz="20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remember these #’s</a:t>
            </a:r>
            <a:endParaRPr lang="en-US" sz="2000" dirty="0">
              <a:solidFill>
                <a:srgbClr val="FF0000"/>
              </a:solidFill>
              <a:latin typeface="Arial" panose="020B0604020202020204" pitchFamily="34" charset="0"/>
              <a:cs typeface="Arial" panose="020B0604020202020204" pitchFamily="34" charset="0"/>
            </a:endParaRPr>
          </a:p>
          <a:p>
            <a:pPr marL="0" indent="0">
              <a:buNone/>
            </a:pPr>
            <a:r>
              <a:rPr lang="en-US" sz="2000" dirty="0">
                <a:solidFill>
                  <a:srgbClr val="FF0000"/>
                </a:solidFill>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(fudged warming</a:t>
            </a:r>
            <a:r>
              <a:rPr lang="en-US" sz="2000" dirty="0">
                <a:solidFill>
                  <a:srgbClr val="FF0000"/>
                </a:solidFill>
                <a:latin typeface="Arial" panose="020B0604020202020204" pitchFamily="34" charset="0"/>
                <a:cs typeface="Arial" panose="020B0604020202020204" pitchFamily="34" charset="0"/>
              </a:rPr>
              <a:t>)</a:t>
            </a:r>
          </a:p>
          <a:p>
            <a:pPr marL="0" indent="0">
              <a:buNone/>
            </a:pPr>
            <a:r>
              <a:rPr lang="en-US" sz="2000" dirty="0" smtClean="0">
                <a:latin typeface="Arial" panose="020B0604020202020204" pitchFamily="34" charset="0"/>
                <a:cs typeface="Arial" panose="020B0604020202020204" pitchFamily="34" charset="0"/>
              </a:rPr>
              <a:t>	Actual </a:t>
            </a:r>
            <a:r>
              <a:rPr lang="en-US" sz="2000" dirty="0">
                <a:latin typeface="Arial" panose="020B0604020202020204" pitchFamily="34" charset="0"/>
                <a:cs typeface="Arial" panose="020B0604020202020204" pitchFamily="34" charset="0"/>
              </a:rPr>
              <a:t>summation </a:t>
            </a:r>
            <a:r>
              <a:rPr lang="en-US" sz="2000" dirty="0" smtClean="0">
                <a:latin typeface="Arial" panose="020B0604020202020204" pitchFamily="34" charset="0"/>
                <a:cs typeface="Arial" panose="020B0604020202020204" pitchFamily="34" charset="0"/>
              </a:rPr>
              <a:t>&amp; </a:t>
            </a:r>
            <a:r>
              <a:rPr lang="en-US" sz="2000" dirty="0" smtClean="0">
                <a:latin typeface="Arial" panose="020B0604020202020204" pitchFamily="34" charset="0"/>
                <a:cs typeface="Arial" panose="020B0604020202020204" pitchFamily="34" charset="0"/>
              </a:rPr>
              <a:t>assoc</a:t>
            </a:r>
            <a:r>
              <a:rPr lang="en-US" sz="2000" dirty="0">
                <a:latin typeface="Arial" panose="020B0604020202020204" pitchFamily="34" charset="0"/>
                <a:cs typeface="Arial" panose="020B0604020202020204" pitchFamily="34" charset="0"/>
              </a:rPr>
              <a:t>. RMS error (</a:t>
            </a:r>
            <a:r>
              <a:rPr lang="en-US" sz="2000" dirty="0" err="1">
                <a:latin typeface="Arial" panose="020B0604020202020204" pitchFamily="34" charset="0"/>
                <a:cs typeface="Arial" panose="020B0604020202020204" pitchFamily="34" charset="0"/>
              </a:rPr>
              <a:t>jfc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0.5  ± 3.9</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no warming)</a:t>
            </a:r>
          </a:p>
          <a:p>
            <a:r>
              <a:rPr lang="en-US" sz="2000" dirty="0">
                <a:solidFill>
                  <a:srgbClr val="FF0000"/>
                </a:solidFill>
                <a:latin typeface="Arial" panose="020B0604020202020204" pitchFamily="34" charset="0"/>
                <a:cs typeface="Arial" panose="020B0604020202020204" pitchFamily="34" charset="0"/>
              </a:rPr>
              <a:t>Stephens </a:t>
            </a:r>
            <a:r>
              <a:rPr lang="en-US" sz="2000" i="1" dirty="0">
                <a:solidFill>
                  <a:srgbClr val="FF0000"/>
                </a:solidFill>
                <a:latin typeface="Arial" panose="020B0604020202020204" pitchFamily="34" charset="0"/>
                <a:cs typeface="Arial" panose="020B0604020202020204" pitchFamily="34" charset="0"/>
              </a:rPr>
              <a:t>et al</a:t>
            </a:r>
            <a:r>
              <a:rPr lang="en-US" sz="2000" dirty="0">
                <a:solidFill>
                  <a:srgbClr val="FF0000"/>
                </a:solidFill>
                <a:latin typeface="Arial" panose="020B0604020202020204" pitchFamily="34" charset="0"/>
                <a:cs typeface="Arial" panose="020B0604020202020204" pitchFamily="34" charset="0"/>
              </a:rPr>
              <a:t>.’s use of </a:t>
            </a:r>
            <a:r>
              <a:rPr lang="en-US" sz="2000" dirty="0" smtClean="0">
                <a:solidFill>
                  <a:srgbClr val="FF0000"/>
                </a:solidFill>
                <a:latin typeface="Arial" panose="020B0604020202020204" pitchFamily="34" charset="0"/>
                <a:cs typeface="Arial" panose="020B0604020202020204" pitchFamily="34" charset="0"/>
              </a:rPr>
              <a:t>(</a:t>
            </a:r>
            <a:r>
              <a:rPr lang="en-US" sz="2000" u="sng" dirty="0" smtClean="0">
                <a:solidFill>
                  <a:srgbClr val="FF0000"/>
                </a:solidFill>
                <a:latin typeface="Arial" panose="020B0604020202020204" pitchFamily="34" charset="0"/>
                <a:cs typeface="Arial" panose="020B0604020202020204" pitchFamily="34" charset="0"/>
              </a:rPr>
              <a:t>visibly) </a:t>
            </a:r>
            <a:r>
              <a:rPr lang="en-US" sz="2000" u="sng" dirty="0">
                <a:solidFill>
                  <a:srgbClr val="FF0000"/>
                </a:solidFill>
                <a:latin typeface="Arial" panose="020B0604020202020204" pitchFamily="34" charset="0"/>
                <a:cs typeface="Arial" panose="020B0604020202020204" pitchFamily="34" charset="0"/>
              </a:rPr>
              <a:t>incorrect arithmetic</a:t>
            </a:r>
            <a:r>
              <a:rPr lang="en-US" sz="2000" dirty="0">
                <a:solidFill>
                  <a:srgbClr val="FF0000"/>
                </a:solidFill>
                <a:latin typeface="Arial" panose="020B0604020202020204" pitchFamily="34" charset="0"/>
                <a:cs typeface="Arial" panose="020B0604020202020204" pitchFamily="34" charset="0"/>
              </a:rPr>
              <a:t> is yet another one of our scientific little no-no’s.</a:t>
            </a:r>
          </a:p>
        </p:txBody>
      </p:sp>
    </p:spTree>
    <p:extLst>
      <p:ext uri="{BB962C8B-B14F-4D97-AF65-F5344CB8AC3E}">
        <p14:creationId xmlns:p14="http://schemas.microsoft.com/office/powerpoint/2010/main" val="381188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anose="020B0604020202020204" pitchFamily="34" charset="0"/>
                <a:cs typeface="Arial" panose="020B0604020202020204" pitchFamily="34" charset="0"/>
              </a:rPr>
              <a:t>Stephens </a:t>
            </a:r>
            <a:r>
              <a:rPr lang="en-US" sz="4000" i="1" dirty="0" smtClean="0">
                <a:latin typeface="Arial" panose="020B0604020202020204" pitchFamily="34" charset="0"/>
                <a:cs typeface="Arial" panose="020B0604020202020204" pitchFamily="34" charset="0"/>
              </a:rPr>
              <a:t>et al</a:t>
            </a:r>
            <a:r>
              <a:rPr lang="en-US" sz="4000" dirty="0" smtClean="0">
                <a:latin typeface="Arial" panose="020B0604020202020204" pitchFamily="34" charset="0"/>
                <a:cs typeface="Arial" panose="020B0604020202020204" pitchFamily="34" charset="0"/>
              </a:rPr>
              <a:t>. (2012) power-flow diagrams show the fudged numbers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66689" y="3307346"/>
            <a:ext cx="4683627" cy="738803"/>
          </a:xfrm>
        </p:spPr>
        <p:txBody>
          <a:bodyPr>
            <a:normAutofit fontScale="92500" lnSpcReduction="10000"/>
          </a:bodyPr>
          <a:lstStyle/>
          <a:p>
            <a:pPr marL="0" indent="0">
              <a:buNone/>
            </a:pPr>
            <a:r>
              <a:rPr lang="en-US" dirty="0"/>
              <a:t>Figures 1 and B1 from Stephens </a:t>
            </a:r>
            <a:r>
              <a:rPr lang="en-US" i="1" dirty="0"/>
              <a:t>et al</a:t>
            </a:r>
            <a:r>
              <a:rPr lang="en-US" dirty="0"/>
              <a:t>. (2012)</a:t>
            </a:r>
          </a:p>
          <a:p>
            <a:endParaRPr lang="en-US" dirty="0"/>
          </a:p>
        </p:txBody>
      </p:sp>
      <p:sp>
        <p:nvSpPr>
          <p:cNvPr id="4" name="Rectangle 2"/>
          <p:cNvSpPr>
            <a:spLocks noChangeArrowheads="1"/>
          </p:cNvSpPr>
          <p:nvPr/>
        </p:nvSpPr>
        <p:spPr bwMode="auto">
          <a:xfrm>
            <a:off x="2895600"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1634349"/>
            <a:ext cx="5054600" cy="476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6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err="1" smtClean="0">
                <a:latin typeface="Arial" panose="020B0604020202020204" pitchFamily="34" charset="0"/>
                <a:cs typeface="Arial" panose="020B0604020202020204" pitchFamily="34" charset="0"/>
              </a:rPr>
              <a:t>L’Ecuyer</a:t>
            </a:r>
            <a:r>
              <a:rPr lang="en-US" sz="3200" dirty="0" smtClean="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(2015) reanalyze the Ocean Heat </a:t>
            </a:r>
            <a:r>
              <a:rPr lang="en-US" sz="3200" dirty="0" smtClean="0">
                <a:latin typeface="Arial" panose="020B0604020202020204" pitchFamily="34" charset="0"/>
                <a:cs typeface="Arial" panose="020B0604020202020204" pitchFamily="34" charset="0"/>
              </a:rPr>
              <a:t>Content </a:t>
            </a:r>
            <a:r>
              <a:rPr lang="en-US" sz="3200" dirty="0">
                <a:latin typeface="Arial" panose="020B0604020202020204" pitchFamily="34" charset="0"/>
                <a:cs typeface="Arial" panose="020B0604020202020204" pitchFamily="34" charset="0"/>
              </a:rPr>
              <a:t>(OHC) data and get different results and </a:t>
            </a:r>
            <a:r>
              <a:rPr lang="en-US" sz="3200" dirty="0" smtClean="0">
                <a:latin typeface="Arial" panose="020B0604020202020204" pitchFamily="34" charset="0"/>
                <a:cs typeface="Arial" panose="020B0604020202020204" pitchFamily="34" charset="0"/>
              </a:rPr>
              <a:t>much larger </a:t>
            </a:r>
            <a:r>
              <a:rPr lang="en-US" sz="3200" dirty="0">
                <a:latin typeface="Arial" panose="020B0604020202020204" pitchFamily="34" charset="0"/>
                <a:cs typeface="Arial" panose="020B0604020202020204" pitchFamily="34" charset="0"/>
              </a:rPr>
              <a:t>error </a:t>
            </a:r>
            <a:r>
              <a:rPr lang="en-US" sz="3200" dirty="0" smtClean="0">
                <a:latin typeface="Arial" panose="020B0604020202020204" pitchFamily="34" charset="0"/>
                <a:cs typeface="Arial" panose="020B0604020202020204" pitchFamily="34" charset="0"/>
              </a:rPr>
              <a:t>estimates than reported by Stephens </a:t>
            </a:r>
            <a:r>
              <a:rPr lang="en-US" sz="3200" i="1" dirty="0" smtClean="0">
                <a:latin typeface="Arial" panose="020B0604020202020204" pitchFamily="34" charset="0"/>
                <a:cs typeface="Arial" panose="020B0604020202020204" pitchFamily="34" charset="0"/>
              </a:rPr>
              <a:t>et al</a:t>
            </a:r>
            <a:r>
              <a:rPr lang="en-US" sz="3200" dirty="0" smtClean="0">
                <a:latin typeface="Arial" panose="020B0604020202020204" pitchFamily="34" charset="0"/>
                <a:cs typeface="Arial" panose="020B0604020202020204" pitchFamily="34" charset="0"/>
              </a:rPr>
              <a:t>. (2012)</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Following the Stephens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(2012) estimate of the Earth’s power imbalance based on OHC data, </a:t>
            </a:r>
            <a:r>
              <a:rPr lang="en-US" sz="2000" dirty="0" err="1">
                <a:latin typeface="Arial" panose="020B0604020202020204" pitchFamily="34" charset="0"/>
                <a:cs typeface="Arial" panose="020B0604020202020204" pitchFamily="34" charset="0"/>
              </a:rPr>
              <a:t>L’Ecuyer</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(2015) revise Loeb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.’s (2009, 2012) ocean heat content data analysis.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They </a:t>
            </a:r>
            <a:r>
              <a:rPr lang="en-US" sz="2000" dirty="0">
                <a:latin typeface="Arial" panose="020B0604020202020204" pitchFamily="34" charset="0"/>
                <a:cs typeface="Arial" panose="020B0604020202020204" pitchFamily="34" charset="0"/>
              </a:rPr>
              <a:t>correspondingly revise upwardly the (fudged) power imbalance error limits offered by Stephens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(2012). They do, however, provide their own “adjustments”, that they instead call constraints</a:t>
            </a:r>
            <a:r>
              <a:rPr lang="en-US" sz="2000" dirty="0" smtClean="0">
                <a:latin typeface="Arial" panose="020B0604020202020204" pitchFamily="34" charset="0"/>
                <a:cs typeface="Arial" panose="020B0604020202020204" pitchFamily="34" charset="0"/>
              </a:rPr>
              <a:t>.</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unconstrained    </a:t>
            </a:r>
            <a:r>
              <a:rPr lang="en-US" sz="2000" dirty="0">
                <a:latin typeface="Arial" panose="020B0604020202020204" pitchFamily="34" charset="0"/>
                <a:cs typeface="Arial" panose="020B0604020202020204" pitchFamily="34" charset="0"/>
              </a:rPr>
              <a:t>constrained</a:t>
            </a:r>
          </a:p>
          <a:p>
            <a:pPr marL="0" indent="0">
              <a:buNone/>
            </a:pPr>
            <a:r>
              <a:rPr lang="en-US" sz="2000" dirty="0" smtClean="0">
                <a:latin typeface="Arial" panose="020B0604020202020204" pitchFamily="34" charset="0"/>
                <a:cs typeface="Arial" panose="020B0604020202020204" pitchFamily="34" charset="0"/>
              </a:rPr>
              <a:t>	Incident </a:t>
            </a:r>
            <a:r>
              <a:rPr lang="en-US" sz="2000" dirty="0" err="1">
                <a:latin typeface="Arial" panose="020B0604020202020204" pitchFamily="34" charset="0"/>
                <a:cs typeface="Arial" panose="020B0604020202020204" pitchFamily="34" charset="0"/>
              </a:rPr>
              <a:t>ShortWave</a:t>
            </a:r>
            <a:r>
              <a:rPr lang="en-US" sz="2000" dirty="0">
                <a:latin typeface="Arial" panose="020B0604020202020204" pitchFamily="34" charset="0"/>
                <a:cs typeface="Arial" panose="020B0604020202020204" pitchFamily="34" charset="0"/>
              </a:rPr>
              <a:t> power (W/m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340.0 ± 0.5	 +340.2 ± 0.1</a:t>
            </a:r>
          </a:p>
          <a:p>
            <a:pPr marL="0" indent="0">
              <a:buNone/>
            </a:pPr>
            <a:r>
              <a:rPr lang="en-US" sz="2000" dirty="0" smtClean="0">
                <a:latin typeface="Arial" panose="020B0604020202020204" pitchFamily="34" charset="0"/>
                <a:cs typeface="Arial" panose="020B0604020202020204" pitchFamily="34" charset="0"/>
              </a:rPr>
              <a:t>	Outgoing </a:t>
            </a:r>
            <a:r>
              <a:rPr lang="en-US" sz="2000" dirty="0" err="1">
                <a:latin typeface="Arial" panose="020B0604020202020204" pitchFamily="34" charset="0"/>
                <a:cs typeface="Arial" panose="020B0604020202020204" pitchFamily="34" charset="0"/>
              </a:rPr>
              <a:t>ShortWave</a:t>
            </a:r>
            <a:r>
              <a:rPr lang="en-US" sz="2000" dirty="0">
                <a:latin typeface="Arial" panose="020B0604020202020204" pitchFamily="34" charset="0"/>
                <a:cs typeface="Arial" panose="020B0604020202020204" pitchFamily="34" charset="0"/>
              </a:rPr>
              <a:t> power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-102 ± 4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-102 ± 4</a:t>
            </a:r>
          </a:p>
          <a:p>
            <a:pPr marL="0" indent="0">
              <a:buNone/>
            </a:pPr>
            <a:r>
              <a:rPr lang="en-US" sz="2000" dirty="0" smtClean="0">
                <a:latin typeface="Arial" panose="020B0604020202020204" pitchFamily="34" charset="0"/>
                <a:cs typeface="Arial" panose="020B0604020202020204" pitchFamily="34" charset="0"/>
              </a:rPr>
              <a:t>	Outgoing </a:t>
            </a:r>
            <a:r>
              <a:rPr lang="en-US" sz="2000" dirty="0" err="1">
                <a:latin typeface="Arial" panose="020B0604020202020204" pitchFamily="34" charset="0"/>
                <a:cs typeface="Arial" panose="020B0604020202020204" pitchFamily="34" charset="0"/>
              </a:rPr>
              <a:t>LongWave</a:t>
            </a:r>
            <a:r>
              <a:rPr lang="en-US" sz="2000" dirty="0">
                <a:latin typeface="Arial" panose="020B0604020202020204" pitchFamily="34" charset="0"/>
                <a:cs typeface="Arial" panose="020B0604020202020204" pitchFamily="34" charset="0"/>
              </a:rPr>
              <a:t> power	</a:t>
            </a:r>
            <a:r>
              <a:rPr lang="en-US" sz="2000" dirty="0" smtClean="0">
                <a:latin typeface="Arial" panose="020B0604020202020204" pitchFamily="34" charset="0"/>
                <a:cs typeface="Arial" panose="020B0604020202020204" pitchFamily="34" charset="0"/>
              </a:rPr>
              <a:t>  	  </a:t>
            </a:r>
            <a:r>
              <a:rPr lang="en-US" sz="2000" u="sng" dirty="0" smtClean="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-238 ± </a:t>
            </a:r>
            <a:r>
              <a:rPr lang="en-US" sz="2000" u="sng" dirty="0" smtClean="0">
                <a:latin typeface="Arial" panose="020B0604020202020204" pitchFamily="34" charset="0"/>
                <a:cs typeface="Arial" panose="020B0604020202020204" pitchFamily="34" charset="0"/>
              </a:rPr>
              <a:t>3 </a:t>
            </a:r>
            <a:r>
              <a:rPr lang="en-US" sz="2000" dirty="0">
                <a:latin typeface="Arial" panose="020B0604020202020204" pitchFamily="34" charset="0"/>
                <a:cs typeface="Arial" panose="020B0604020202020204" pitchFamily="34" charset="0"/>
              </a:rPr>
              <a:t>	</a:t>
            </a:r>
            <a:r>
              <a:rPr lang="en-US" sz="2000" u="sng" dirty="0" smtClean="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-238 </a:t>
            </a:r>
            <a:r>
              <a:rPr lang="en-US" sz="2000" u="sng" dirty="0" smtClean="0">
                <a:latin typeface="Arial" panose="020B0604020202020204" pitchFamily="34" charset="0"/>
                <a:cs typeface="Arial" panose="020B0604020202020204" pitchFamily="34" charset="0"/>
              </a:rPr>
              <a:t>± 2 </a:t>
            </a:r>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Net </a:t>
            </a:r>
            <a:r>
              <a:rPr lang="en-US" sz="2000" dirty="0">
                <a:latin typeface="Arial" panose="020B0604020202020204" pitchFamily="34" charset="0"/>
                <a:cs typeface="Arial" panose="020B0604020202020204" pitchFamily="34" charset="0"/>
              </a:rPr>
              <a:t>“observed” power </a:t>
            </a:r>
            <a:r>
              <a:rPr lang="en-US" sz="2000" dirty="0" smtClean="0">
                <a:latin typeface="Arial" panose="020B0604020202020204" pitchFamily="34" charset="0"/>
                <a:cs typeface="Arial" panose="020B0604020202020204" pitchFamily="34" charset="0"/>
              </a:rPr>
              <a:t>imbalance    	     0 </a:t>
            </a:r>
            <a:r>
              <a:rPr lang="en-US" sz="2000" dirty="0">
                <a:latin typeface="Arial" panose="020B0604020202020204" pitchFamily="34" charset="0"/>
                <a:cs typeface="Arial" panose="020B0604020202020204" pitchFamily="34" charset="0"/>
              </a:rPr>
              <a:t>± 5.0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0 ± 3.5</a:t>
            </a:r>
          </a:p>
          <a:p>
            <a:pPr marL="0" indent="0">
              <a:buNone/>
            </a:pPr>
            <a:r>
              <a:rPr lang="en-US" sz="2000" dirty="0">
                <a:latin typeface="Arial" panose="020B0604020202020204" pitchFamily="34" charset="0"/>
                <a:cs typeface="Arial" panose="020B0604020202020204" pitchFamily="34" charset="0"/>
              </a:rPr>
              <a:t>						(no warming)	(no warming)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57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033"/>
          </a:xfrm>
        </p:spPr>
        <p:txBody>
          <a:bodyPr>
            <a:normAutofit/>
          </a:bodyPr>
          <a:lstStyle/>
          <a:p>
            <a:pPr algn="ctr"/>
            <a:r>
              <a:rPr lang="en-US" sz="3200" dirty="0">
                <a:latin typeface="Arial" panose="020B0604020202020204" pitchFamily="34" charset="0"/>
                <a:cs typeface="Arial" panose="020B0604020202020204" pitchFamily="34" charset="0"/>
              </a:rPr>
              <a:t>Power flow </a:t>
            </a:r>
            <a:r>
              <a:rPr lang="en-US" sz="3200" dirty="0" smtClean="0">
                <a:latin typeface="Arial" panose="020B0604020202020204" pitchFamily="34" charset="0"/>
                <a:cs typeface="Arial" panose="020B0604020202020204" pitchFamily="34" charset="0"/>
              </a:rPr>
              <a:t>diagram from </a:t>
            </a:r>
            <a:r>
              <a:rPr lang="en-US" sz="3200" dirty="0" err="1">
                <a:latin typeface="Arial" panose="020B0604020202020204" pitchFamily="34" charset="0"/>
                <a:cs typeface="Arial" panose="020B0604020202020204" pitchFamily="34" charset="0"/>
              </a:rPr>
              <a:t>L’Ecuyer</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et al</a:t>
            </a:r>
            <a:r>
              <a:rPr lang="en-US" sz="3200" dirty="0">
                <a:latin typeface="Arial" panose="020B0604020202020204" pitchFamily="34" charset="0"/>
                <a:cs typeface="Arial" panose="020B0604020202020204" pitchFamily="34" charset="0"/>
              </a:rPr>
              <a:t>. (2015, Fig.1.)</a:t>
            </a:r>
          </a:p>
        </p:txBody>
      </p:sp>
      <p:sp>
        <p:nvSpPr>
          <p:cNvPr id="3" name="Content Placeholder 2"/>
          <p:cNvSpPr>
            <a:spLocks noGrp="1"/>
          </p:cNvSpPr>
          <p:nvPr>
            <p:ph idx="1"/>
          </p:nvPr>
        </p:nvSpPr>
        <p:spPr>
          <a:xfrm>
            <a:off x="8995610" y="4351590"/>
            <a:ext cx="1399675" cy="557295"/>
          </a:xfrm>
        </p:spPr>
        <p:txBody>
          <a:bodyPr/>
          <a:lstStyle/>
          <a:p>
            <a:endParaRPr lang="en-US" dirty="0"/>
          </a:p>
        </p:txBody>
      </p:sp>
      <p:pic>
        <p:nvPicPr>
          <p:cNvPr id="2050" name="Content Placeholder 3"/>
          <p:cNvPicPr>
            <a:picLocks noGrp="1" noChangeAspect="1" noChangeArrowheads="1"/>
          </p:cNvPicPr>
          <p:nvPr/>
        </p:nvPicPr>
        <p:blipFill>
          <a:blip r:embed="rId2">
            <a:extLst>
              <a:ext uri="{28A0092B-C50C-407E-A947-70E740481C1C}">
                <a14:useLocalDpi xmlns:a14="http://schemas.microsoft.com/office/drawing/2010/main" val="0"/>
              </a:ext>
            </a:extLst>
          </a:blip>
          <a:srcRect l="7066" t="3998" r="4475" b="27415"/>
          <a:stretch>
            <a:fillRect/>
          </a:stretch>
        </p:blipFill>
        <p:spPr bwMode="auto">
          <a:xfrm>
            <a:off x="2988594" y="1010652"/>
            <a:ext cx="5644474" cy="566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88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Critiques </a:t>
            </a:r>
            <a:r>
              <a:rPr lang="en-US" dirty="0">
                <a:latin typeface="Arial" panose="020B0604020202020204" pitchFamily="34" charset="0"/>
                <a:cs typeface="Arial" panose="020B0604020202020204" pitchFamily="34" charset="0"/>
              </a:rPr>
              <a:t>by Trenberth </a:t>
            </a:r>
            <a:r>
              <a:rPr lang="en-US" i="1" dirty="0">
                <a:latin typeface="Arial" panose="020B0604020202020204" pitchFamily="34" charset="0"/>
                <a:cs typeface="Arial" panose="020B0604020202020204" pitchFamily="34" charset="0"/>
              </a:rPr>
              <a:t>et al</a:t>
            </a:r>
            <a:r>
              <a:rPr lang="en-US" dirty="0">
                <a:latin typeface="Arial" panose="020B0604020202020204" pitchFamily="34" charset="0"/>
                <a:cs typeface="Arial" panose="020B0604020202020204" pitchFamily="34" charset="0"/>
              </a:rPr>
              <a:t>. (2010, 2014)</a:t>
            </a:r>
          </a:p>
        </p:txBody>
      </p:sp>
      <p:sp>
        <p:nvSpPr>
          <p:cNvPr id="3" name="Content Placeholder 2"/>
          <p:cNvSpPr>
            <a:spLocks noGrp="1"/>
          </p:cNvSpPr>
          <p:nvPr>
            <p:ph idx="1"/>
          </p:nvPr>
        </p:nvSpPr>
        <p:spPr>
          <a:xfrm>
            <a:off x="838200" y="1825625"/>
            <a:ext cx="10515600" cy="4584700"/>
          </a:xfrm>
        </p:spPr>
        <p:txBody>
          <a:bodyPr>
            <a:normAutofit/>
          </a:bodyPr>
          <a:lstStyle/>
          <a:p>
            <a:r>
              <a:rPr lang="en-US" sz="1800" dirty="0" smtClean="0">
                <a:latin typeface="Arial" panose="020B0604020202020204" pitchFamily="34" charset="0"/>
                <a:cs typeface="Arial" panose="020B0604020202020204" pitchFamily="34" charset="0"/>
              </a:rPr>
              <a:t>Satellites measure the Top of Atmosphere energy balance, while Ocean Heat Content data </a:t>
            </a:r>
            <a:r>
              <a:rPr lang="en-US" sz="1800" dirty="0" smtClean="0">
                <a:latin typeface="Arial" panose="020B0604020202020204" pitchFamily="34" charset="0"/>
                <a:cs typeface="Arial" panose="020B0604020202020204" pitchFamily="34" charset="0"/>
              </a:rPr>
              <a:t>apply to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surface energy </a:t>
            </a:r>
            <a:r>
              <a:rPr lang="en-US" sz="1800" dirty="0" smtClean="0">
                <a:latin typeface="Arial" panose="020B0604020202020204" pitchFamily="34" charset="0"/>
                <a:cs typeface="Arial" panose="020B0604020202020204" pitchFamily="34" charset="0"/>
              </a:rPr>
              <a:t>balance. One may legitimately mix </a:t>
            </a:r>
            <a:r>
              <a:rPr lang="en-US" sz="1800" dirty="0" smtClean="0">
                <a:latin typeface="Arial" panose="020B0604020202020204" pitchFamily="34" charset="0"/>
                <a:cs typeface="Arial" panose="020B0604020202020204" pitchFamily="34" charset="0"/>
              </a:rPr>
              <a:t>power-flux </a:t>
            </a:r>
            <a:r>
              <a:rPr lang="en-US" sz="1800" dirty="0" smtClean="0">
                <a:latin typeface="Arial" panose="020B0604020202020204" pitchFamily="34" charset="0"/>
                <a:cs typeface="Arial" panose="020B0604020202020204" pitchFamily="34" charset="0"/>
              </a:rPr>
              <a:t>data at the two </a:t>
            </a:r>
            <a:r>
              <a:rPr lang="en-US" sz="1800" dirty="0" smtClean="0">
                <a:latin typeface="Arial" panose="020B0604020202020204" pitchFamily="34" charset="0"/>
                <a:cs typeface="Arial" panose="020B0604020202020204" pitchFamily="34" charset="0"/>
              </a:rPr>
              <a:t>different altitudes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if and only if one fully understands all of the </a:t>
            </a:r>
            <a:r>
              <a:rPr lang="en-US" sz="1800" dirty="0" smtClean="0">
                <a:latin typeface="Arial" panose="020B0604020202020204" pitchFamily="34" charset="0"/>
                <a:cs typeface="Arial" panose="020B0604020202020204" pitchFamily="34" charset="0"/>
              </a:rPr>
              <a:t>power-flow </a:t>
            </a:r>
            <a:r>
              <a:rPr lang="en-US" sz="1800" dirty="0">
                <a:latin typeface="Arial" panose="020B0604020202020204" pitchFamily="34" charset="0"/>
                <a:cs typeface="Arial" panose="020B0604020202020204" pitchFamily="34" charset="0"/>
              </a:rPr>
              <a:t>processes in the atmosphere that occur between the surface and the Top of Atmosphere. </a:t>
            </a:r>
            <a:r>
              <a:rPr lang="en-US" sz="1800" dirty="0" smtClean="0">
                <a:latin typeface="Arial" panose="020B0604020202020204" pitchFamily="34" charset="0"/>
                <a:cs typeface="Arial" panose="020B0604020202020204" pitchFamily="34" charset="0"/>
              </a:rPr>
              <a:t>If </a:t>
            </a:r>
            <a:r>
              <a:rPr lang="en-US" sz="1800" dirty="0">
                <a:latin typeface="Arial" panose="020B0604020202020204" pitchFamily="34" charset="0"/>
                <a:cs typeface="Arial" panose="020B0604020202020204" pitchFamily="34" charset="0"/>
              </a:rPr>
              <a:t>the latter requirement is not true, then one ends up with an “apples to oranges” comparison.</a:t>
            </a:r>
          </a:p>
          <a:p>
            <a:r>
              <a:rPr lang="en-US" sz="1800" dirty="0">
                <a:latin typeface="Arial" panose="020B0604020202020204" pitchFamily="34" charset="0"/>
                <a:cs typeface="Arial" panose="020B0604020202020204" pitchFamily="34" charset="0"/>
              </a:rPr>
              <a:t>Trenberth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(2010, 2014) are highly critical of Loeb, Stephens, </a:t>
            </a:r>
            <a:r>
              <a:rPr lang="en-US" sz="1800" dirty="0" err="1">
                <a:latin typeface="Arial" panose="020B0604020202020204" pitchFamily="34" charset="0"/>
                <a:cs typeface="Arial" panose="020B0604020202020204" pitchFamily="34" charset="0"/>
              </a:rPr>
              <a:t>L’Ecuyer</a:t>
            </a:r>
            <a:r>
              <a:rPr lang="en-US" sz="1800" dirty="0">
                <a:latin typeface="Arial" panose="020B0604020202020204" pitchFamily="34" charset="0"/>
                <a:cs typeface="Arial" panose="020B0604020202020204" pitchFamily="34" charset="0"/>
              </a:rPr>
              <a:t>, and Hansen’s claimed </a:t>
            </a:r>
            <a:r>
              <a:rPr lang="en-US" sz="1800" dirty="0" smtClean="0">
                <a:latin typeface="Arial" panose="020B0604020202020204" pitchFamily="34" charset="0"/>
                <a:cs typeface="Arial" panose="020B0604020202020204" pitchFamily="34" charset="0"/>
              </a:rPr>
              <a:t>understanding </a:t>
            </a:r>
            <a:r>
              <a:rPr lang="en-US" sz="1800" dirty="0">
                <a:latin typeface="Arial" panose="020B0604020202020204" pitchFamily="34" charset="0"/>
                <a:cs typeface="Arial" panose="020B0604020202020204" pitchFamily="34" charset="0"/>
              </a:rPr>
              <a:t>of the associated connection between the power flows at these two altitudes</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Trenberth and </a:t>
            </a:r>
            <a:r>
              <a:rPr lang="en-US" sz="1800" dirty="0" err="1">
                <a:latin typeface="Arial" panose="020B0604020202020204" pitchFamily="34" charset="0"/>
                <a:cs typeface="Arial" panose="020B0604020202020204" pitchFamily="34" charset="0"/>
              </a:rPr>
              <a:t>Fasullo</a:t>
            </a:r>
            <a:r>
              <a:rPr lang="en-US" sz="1800" dirty="0">
                <a:latin typeface="Arial" panose="020B0604020202020204" pitchFamily="34" charset="0"/>
                <a:cs typeface="Arial" panose="020B0604020202020204" pitchFamily="34" charset="0"/>
              </a:rPr>
              <a:t> (2010) point to a huge “missing energy” indicated by the difference between the </a:t>
            </a:r>
            <a:r>
              <a:rPr lang="en-US" sz="1800" dirty="0" smtClean="0">
                <a:latin typeface="Arial" panose="020B0604020202020204" pitchFamily="34" charset="0"/>
                <a:cs typeface="Arial" panose="020B0604020202020204" pitchFamily="34" charset="0"/>
              </a:rPr>
              <a:t>satellite </a:t>
            </a:r>
            <a:r>
              <a:rPr lang="en-US" sz="1800" dirty="0">
                <a:latin typeface="Arial" panose="020B0604020202020204" pitchFamily="34" charset="0"/>
                <a:cs typeface="Arial" panose="020B0604020202020204" pitchFamily="34" charset="0"/>
              </a:rPr>
              <a:t>data and the OHC data imbalance calculations, and wonder “</a:t>
            </a:r>
            <a:r>
              <a:rPr lang="en-US" sz="1800" i="1" dirty="0">
                <a:latin typeface="Arial" panose="020B0604020202020204" pitchFamily="34" charset="0"/>
                <a:cs typeface="Arial" panose="020B0604020202020204" pitchFamily="34" charset="0"/>
              </a:rPr>
              <a:t>Where exactly does the energy go</a:t>
            </a:r>
            <a:r>
              <a:rPr lang="en-US" sz="1800" i="1"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Hansen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(2011) dismiss the alleged missing energy as being due to satellite calibration errors.</a:t>
            </a:r>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Trenberth </a:t>
            </a:r>
            <a:r>
              <a:rPr lang="en-US" sz="1800" dirty="0" err="1">
                <a:latin typeface="Arial" panose="020B0604020202020204" pitchFamily="34" charset="0"/>
                <a:cs typeface="Arial" panose="020B0604020202020204" pitchFamily="34" charset="0"/>
              </a:rPr>
              <a:t>Fasullo</a:t>
            </a:r>
            <a:r>
              <a:rPr lang="en-US" sz="1800" dirty="0">
                <a:latin typeface="Arial" panose="020B0604020202020204" pitchFamily="34" charset="0"/>
                <a:cs typeface="Arial" panose="020B0604020202020204" pitchFamily="34" charset="0"/>
              </a:rPr>
              <a:t> and </a:t>
            </a:r>
            <a:r>
              <a:rPr lang="en-US" sz="1800" dirty="0" err="1">
                <a:latin typeface="Arial" panose="020B0604020202020204" pitchFamily="34" charset="0"/>
                <a:cs typeface="Arial" panose="020B0604020202020204" pitchFamily="34" charset="0"/>
              </a:rPr>
              <a:t>Balmesada</a:t>
            </a:r>
            <a:r>
              <a:rPr lang="en-US" sz="1800" dirty="0">
                <a:latin typeface="Arial" panose="020B0604020202020204" pitchFamily="34" charset="0"/>
                <a:cs typeface="Arial" panose="020B0604020202020204" pitchFamily="34" charset="0"/>
              </a:rPr>
              <a:t> (2014) further note that despite various considerations of the surface power balance, significant unresolved discrepancies remain, and they are skeptical of the power imbalance claims. </a:t>
            </a:r>
            <a:endParaRPr lang="en-US" sz="1800" dirty="0" smtClean="0">
              <a:latin typeface="Arial" panose="020B0604020202020204" pitchFamily="34" charset="0"/>
              <a:cs typeface="Arial" panose="020B0604020202020204" pitchFamily="34" charset="0"/>
            </a:endParaRPr>
          </a:p>
          <a:p>
            <a:r>
              <a:rPr lang="en-US" sz="1800" dirty="0" smtClean="0">
                <a:solidFill>
                  <a:srgbClr val="FF0000"/>
                </a:solidFill>
                <a:latin typeface="Arial" panose="020B0604020202020204" pitchFamily="34" charset="0"/>
                <a:cs typeface="Arial" panose="020B0604020202020204" pitchFamily="34" charset="0"/>
              </a:rPr>
              <a:t>In </a:t>
            </a:r>
            <a:r>
              <a:rPr lang="en-US" sz="1800" dirty="0">
                <a:solidFill>
                  <a:srgbClr val="FF0000"/>
                </a:solidFill>
                <a:latin typeface="Arial" panose="020B0604020202020204" pitchFamily="34" charset="0"/>
                <a:cs typeface="Arial" panose="020B0604020202020204" pitchFamily="34" charset="0"/>
              </a:rPr>
              <a:t>effect, Trenberth </a:t>
            </a:r>
            <a:r>
              <a:rPr lang="en-US" sz="1800" i="1" dirty="0">
                <a:solidFill>
                  <a:srgbClr val="FF0000"/>
                </a:solidFill>
                <a:latin typeface="Arial" panose="020B0604020202020204" pitchFamily="34" charset="0"/>
                <a:cs typeface="Arial" panose="020B0604020202020204" pitchFamily="34" charset="0"/>
              </a:rPr>
              <a:t>et al</a:t>
            </a:r>
            <a:r>
              <a:rPr lang="en-US" sz="1800" dirty="0">
                <a:solidFill>
                  <a:srgbClr val="FF0000"/>
                </a:solidFill>
                <a:latin typeface="Arial" panose="020B0604020202020204" pitchFamily="34" charset="0"/>
                <a:cs typeface="Arial" panose="020B0604020202020204" pitchFamily="34" charset="0"/>
              </a:rPr>
              <a:t>. are the earliest “whistle blowers” to the above-mentioned data fudges. </a:t>
            </a:r>
          </a:p>
        </p:txBody>
      </p:sp>
    </p:spTree>
    <p:extLst>
      <p:ext uri="{BB962C8B-B14F-4D97-AF65-F5344CB8AC3E}">
        <p14:creationId xmlns:p14="http://schemas.microsoft.com/office/powerpoint/2010/main" val="128608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9300"/>
          </a:xfrm>
        </p:spPr>
        <p:txBody>
          <a:bodyPr>
            <a:normAutofit/>
          </a:bodyPr>
          <a:lstStyle/>
          <a:p>
            <a:pPr algn="ctr"/>
            <a:r>
              <a:rPr lang="en-US" sz="3600" dirty="0" smtClean="0">
                <a:latin typeface="Arial" panose="020B0604020202020204" pitchFamily="34" charset="0"/>
                <a:cs typeface="Arial" panose="020B0604020202020204" pitchFamily="34" charset="0"/>
              </a:rPr>
              <a:t>Introduction</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58899"/>
            <a:ext cx="10515600" cy="5041901"/>
          </a:xfrm>
        </p:spPr>
        <p:txBody>
          <a:bodyPr>
            <a:normAutofit fontScale="85000" lnSpcReduction="10000"/>
          </a:bodyPr>
          <a:lstStyle/>
          <a:p>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IPCC and its collaborators have been tasked with computer modeling and observationally measuring two very important numbers – the Earth’s so-called power </a:t>
            </a:r>
            <a:r>
              <a:rPr lang="en-US" sz="1800" u="sng" dirty="0">
                <a:latin typeface="Arial" panose="020B0604020202020204" pitchFamily="34" charset="0"/>
                <a:cs typeface="Arial" panose="020B0604020202020204" pitchFamily="34" charset="0"/>
              </a:rPr>
              <a:t>im</a:t>
            </a:r>
            <a:r>
              <a:rPr lang="en-US" sz="1800" dirty="0">
                <a:latin typeface="Arial" panose="020B0604020202020204" pitchFamily="34" charset="0"/>
                <a:cs typeface="Arial" panose="020B0604020202020204" pitchFamily="34" charset="0"/>
              </a:rPr>
              <a:t>balance and its </a:t>
            </a:r>
            <a:r>
              <a:rPr lang="en-US" sz="1800" dirty="0" smtClean="0">
                <a:latin typeface="Arial" panose="020B0604020202020204" pitchFamily="34" charset="0"/>
                <a:cs typeface="Arial" panose="020B0604020202020204" pitchFamily="34" charset="0"/>
              </a:rPr>
              <a:t>power-balance feedback-stability </a:t>
            </a:r>
            <a:r>
              <a:rPr lang="en-US" sz="1800" dirty="0">
                <a:latin typeface="Arial" panose="020B0604020202020204" pitchFamily="34" charset="0"/>
                <a:cs typeface="Arial" panose="020B0604020202020204" pitchFamily="34" charset="0"/>
              </a:rPr>
              <a:t>strength</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Based on their interpretation of observational data and their computer modeling, the IPCC asserts with great confidence that there is more power IN than power OUT, and thus, </a:t>
            </a:r>
            <a:r>
              <a:rPr lang="en-US" sz="1800" u="sng" dirty="0">
                <a:latin typeface="Arial" panose="020B0604020202020204" pitchFamily="34" charset="0"/>
                <a:cs typeface="Arial" panose="020B0604020202020204" pitchFamily="34" charset="0"/>
              </a:rPr>
              <a:t>the Earth is warming</a:t>
            </a:r>
            <a:r>
              <a:rPr lang="en-US" sz="1800" dirty="0">
                <a:latin typeface="Arial" panose="020B0604020202020204" pitchFamily="34" charset="0"/>
                <a:cs typeface="Arial" panose="020B0604020202020204" pitchFamily="34" charset="0"/>
              </a:rPr>
              <a:t>. In their 2021 AR6 report they assert that the net imbalance, power-IN minus power-OUT, is 0.7 ± 0.2 Watts per square meter of the Earth’s surface area. </a:t>
            </a:r>
          </a:p>
          <a:p>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IPCC further asserts that this power imbalance is dominantly caused by </a:t>
            </a:r>
            <a:r>
              <a:rPr lang="en-US" sz="1800" dirty="0" smtClean="0">
                <a:latin typeface="Arial" panose="020B0604020202020204" pitchFamily="34" charset="0"/>
                <a:cs typeface="Arial" panose="020B0604020202020204" pitchFamily="34" charset="0"/>
              </a:rPr>
              <a:t>the greenhouse gases, CO</a:t>
            </a:r>
            <a:r>
              <a:rPr lang="en-US" sz="1800" baseline="-25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CH</a:t>
            </a:r>
            <a:r>
              <a:rPr lang="en-US" sz="1800" baseline="-25000" dirty="0" smtClean="0">
                <a:latin typeface="Arial" panose="020B0604020202020204" pitchFamily="34" charset="0"/>
                <a:cs typeface="Arial" panose="020B0604020202020204" pitchFamily="34" charset="0"/>
              </a:rPr>
              <a:t>4</a:t>
            </a:r>
            <a:r>
              <a:rPr lang="en-US" sz="1800" dirty="0" smtClean="0">
                <a:latin typeface="Arial" panose="020B0604020202020204" pitchFamily="34" charset="0"/>
                <a:cs typeface="Arial" panose="020B0604020202020204" pitchFamily="34" charset="0"/>
              </a:rPr>
              <a:t> , that are accumulating </a:t>
            </a:r>
            <a:r>
              <a:rPr lang="en-US" sz="1800" dirty="0">
                <a:latin typeface="Arial" panose="020B0604020202020204" pitchFamily="34" charset="0"/>
                <a:cs typeface="Arial" panose="020B0604020202020204" pitchFamily="34" charset="0"/>
              </a:rPr>
              <a:t>in the Earth’s </a:t>
            </a:r>
            <a:r>
              <a:rPr lang="en-US" sz="1800" dirty="0" smtClean="0">
                <a:latin typeface="Arial" panose="020B0604020202020204" pitchFamily="34" charset="0"/>
                <a:cs typeface="Arial" panose="020B0604020202020204" pitchFamily="34" charset="0"/>
              </a:rPr>
              <a:t>atmosphere, and declares them to be “pollutants”. They exclude from their list, of course, the most powerful greenhouse gas of all, H</a:t>
            </a:r>
            <a:r>
              <a:rPr lang="en-US" sz="1800" baseline="-25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O.</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IPCC asserts that greenhouse gas accumulation </a:t>
            </a:r>
            <a:r>
              <a:rPr lang="en-US" sz="1800" u="sng" dirty="0">
                <a:latin typeface="Arial" panose="020B0604020202020204" pitchFamily="34" charset="0"/>
                <a:cs typeface="Arial" panose="020B0604020202020204" pitchFamily="34" charset="0"/>
              </a:rPr>
              <a:t>will</a:t>
            </a:r>
            <a:r>
              <a:rPr lang="en-US" sz="1800" dirty="0">
                <a:latin typeface="Arial" panose="020B0604020202020204" pitchFamily="34" charset="0"/>
                <a:cs typeface="Arial" panose="020B0604020202020204" pitchFamily="34" charset="0"/>
              </a:rPr>
              <a:t> lead to “climate change”, which, in turn, </a:t>
            </a:r>
            <a:r>
              <a:rPr lang="en-US" sz="1800" u="sng" dirty="0">
                <a:latin typeface="Arial" panose="020B0604020202020204" pitchFamily="34" charset="0"/>
                <a:cs typeface="Arial" panose="020B0604020202020204" pitchFamily="34" charset="0"/>
              </a:rPr>
              <a:t>will</a:t>
            </a:r>
            <a:r>
              <a:rPr lang="en-US" sz="1800" dirty="0">
                <a:latin typeface="Arial" panose="020B0604020202020204" pitchFamily="34" charset="0"/>
                <a:cs typeface="Arial" panose="020B0604020202020204" pitchFamily="34" charset="0"/>
              </a:rPr>
              <a:t> lead to an apocalyptic increase in “extreme weather-related events” and other </a:t>
            </a:r>
            <a:r>
              <a:rPr lang="en-US" sz="1800" dirty="0" smtClean="0">
                <a:latin typeface="Arial" panose="020B0604020202020204" pitchFamily="34" charset="0"/>
                <a:cs typeface="Arial" panose="020B0604020202020204" pitchFamily="34" charset="0"/>
              </a:rPr>
              <a:t>associated disasters.</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IPCC’s collaborator, the National Oceanographic and Atmospheric Association (NOAA), further asserts that the frequency of extreme weather related events </a:t>
            </a:r>
            <a:r>
              <a:rPr lang="en-US" sz="1800" u="sng" dirty="0">
                <a:latin typeface="Arial" panose="020B0604020202020204" pitchFamily="34" charset="0"/>
                <a:cs typeface="Arial" panose="020B0604020202020204" pitchFamily="34" charset="0"/>
              </a:rPr>
              <a:t>has already been observed to increase in recent decades</a:t>
            </a:r>
            <a:r>
              <a:rPr lang="en-US" sz="1800" dirty="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Additionally</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IPCC and its </a:t>
            </a:r>
            <a:r>
              <a:rPr lang="en-US" sz="1800" dirty="0">
                <a:latin typeface="Arial" panose="020B0604020202020204" pitchFamily="34" charset="0"/>
                <a:cs typeface="Arial" panose="020B0604020202020204" pitchFamily="34" charset="0"/>
              </a:rPr>
              <a:t>contributors claim only marginal effectiveness for naturally occurring feedback mechanisms that presently stabilize the Earth’s temperature and climate. </a:t>
            </a:r>
          </a:p>
          <a:p>
            <a:r>
              <a:rPr lang="en-US" sz="1800" dirty="0">
                <a:latin typeface="Arial" panose="020B0604020202020204" pitchFamily="34" charset="0"/>
                <a:cs typeface="Arial" panose="020B0604020202020204" pitchFamily="34" charset="0"/>
              </a:rPr>
              <a:t>They correspondingly assert that there is a “tipping point”, whereinafter further added greenhouse gasses catastrophically cause what amounts to a </a:t>
            </a:r>
            <a:r>
              <a:rPr lang="en-US" sz="1800" dirty="0" smtClean="0">
                <a:latin typeface="Arial" panose="020B0604020202020204" pitchFamily="34" charset="0"/>
                <a:cs typeface="Arial" panose="020B0604020202020204" pitchFamily="34" charset="0"/>
              </a:rPr>
              <a:t>thermal-runaway </a:t>
            </a:r>
            <a:r>
              <a:rPr lang="en-US" sz="1800" dirty="0">
                <a:latin typeface="Arial" panose="020B0604020202020204" pitchFamily="34" charset="0"/>
                <a:cs typeface="Arial" panose="020B0604020202020204" pitchFamily="34" charset="0"/>
              </a:rPr>
              <a:t>of the Earth’s temperature.  </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IPCC mandates that trillions of dollars must be spent to stop greenhouse gas release into the environment with a so-called “zero-carbon” policy</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 IPCC also mandates </a:t>
            </a:r>
            <a:r>
              <a:rPr lang="en-US" sz="1800" dirty="0">
                <a:latin typeface="Arial" panose="020B0604020202020204" pitchFamily="34" charset="0"/>
                <a:cs typeface="Arial" panose="020B0604020202020204" pitchFamily="34" charset="0"/>
              </a:rPr>
              <a:t>multi-trillion dollar per year geoengineering projects including Solar Radiation Management Systems to stabilize the Earth’s climate and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capture projects to reduce the atmospheric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levels</a:t>
            </a:r>
            <a:r>
              <a:rPr lang="en-US" sz="18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7604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0750"/>
          </a:xfrm>
        </p:spPr>
        <p:txBody>
          <a:bodyPr>
            <a:normAutofit/>
          </a:bodyPr>
          <a:lstStyle/>
          <a:p>
            <a:r>
              <a:rPr lang="en-US" sz="1800" b="1" dirty="0">
                <a:latin typeface="Arial" panose="020B0604020202020204" pitchFamily="34" charset="0"/>
                <a:cs typeface="Arial" panose="020B0604020202020204" pitchFamily="34" charset="0"/>
              </a:rPr>
              <a:t>Stephens </a:t>
            </a:r>
            <a:r>
              <a:rPr lang="en-US" sz="1800" b="1" dirty="0" smtClean="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L’Ecuyer</a:t>
            </a:r>
            <a:r>
              <a:rPr lang="en-US" sz="1800" b="1" dirty="0">
                <a:latin typeface="Arial" panose="020B0604020202020204" pitchFamily="34" charset="0"/>
                <a:cs typeface="Arial" panose="020B0604020202020204" pitchFamily="34" charset="0"/>
              </a:rPr>
              <a:t> (2015) together offer a </a:t>
            </a:r>
            <a:r>
              <a:rPr lang="en-US" sz="1800" b="1" i="1" dirty="0">
                <a:latin typeface="Arial" panose="020B0604020202020204" pitchFamily="34" charset="0"/>
                <a:cs typeface="Arial" panose="020B0604020202020204" pitchFamily="34" charset="0"/>
              </a:rPr>
              <a:t>mea culpa</a:t>
            </a:r>
            <a:r>
              <a:rPr lang="en-US" sz="1800" b="1" dirty="0">
                <a:latin typeface="Arial" panose="020B0604020202020204" pitchFamily="34" charset="0"/>
                <a:cs typeface="Arial" panose="020B0604020202020204" pitchFamily="34" charset="0"/>
              </a:rPr>
              <a:t> admission to having made an “unjustified, ad hoc” choice between OHC data and CERES satellite data, and miraculously now claim simultaneously both zero </a:t>
            </a:r>
            <a:r>
              <a:rPr lang="en-US" sz="1800" b="1" dirty="0" smtClean="0">
                <a:latin typeface="Arial" panose="020B0604020202020204" pitchFamily="34" charset="0"/>
                <a:cs typeface="Arial" panose="020B0604020202020204" pitchFamily="34" charset="0"/>
              </a:rPr>
              <a:t>and </a:t>
            </a:r>
            <a:r>
              <a:rPr lang="en-US" sz="1800" dirty="0">
                <a:solidFill>
                  <a:srgbClr val="FF0000"/>
                </a:solidFill>
                <a:latin typeface="Arial" panose="020B0604020202020204" pitchFamily="34" charset="0"/>
                <a:cs typeface="Arial" panose="020B0604020202020204" pitchFamily="34" charset="0"/>
              </a:rPr>
              <a:t>+0.6 +/- 0.4 W/m</a:t>
            </a:r>
            <a:r>
              <a:rPr lang="en-US" sz="1800" baseline="30000" dirty="0">
                <a:solidFill>
                  <a:srgbClr val="FF0000"/>
                </a:solidFill>
                <a:latin typeface="Arial" panose="020B0604020202020204" pitchFamily="34" charset="0"/>
                <a:cs typeface="Arial" panose="020B0604020202020204" pitchFamily="34" charset="0"/>
              </a:rPr>
              <a:t>2</a:t>
            </a:r>
            <a:r>
              <a:rPr lang="en-US" sz="1800" b="1" dirty="0">
                <a:latin typeface="Arial" panose="020B0604020202020204" pitchFamily="34" charset="0"/>
                <a:cs typeface="Arial" panose="020B0604020202020204" pitchFamily="34" charset="0"/>
              </a:rPr>
              <a:t> power imbalance</a:t>
            </a:r>
            <a:r>
              <a:rPr lang="en-US" sz="1800" b="1" dirty="0" smtClean="0">
                <a:latin typeface="Arial" panose="020B0604020202020204" pitchFamily="34" charset="0"/>
                <a:cs typeface="Arial" panose="020B0604020202020204" pitchFamily="34" charset="0"/>
              </a:rPr>
              <a:t>.</a:t>
            </a:r>
            <a:endParaRPr lang="en-US" sz="1800" dirty="0"/>
          </a:p>
        </p:txBody>
      </p:sp>
      <p:sp>
        <p:nvSpPr>
          <p:cNvPr id="3" name="Content Placeholder 2"/>
          <p:cNvSpPr>
            <a:spLocks noGrp="1"/>
          </p:cNvSpPr>
          <p:nvPr>
            <p:ph idx="1"/>
          </p:nvPr>
        </p:nvSpPr>
        <p:spPr>
          <a:xfrm>
            <a:off x="838200" y="1384969"/>
            <a:ext cx="10515600" cy="4911055"/>
          </a:xfrm>
        </p:spPr>
        <p:txBody>
          <a:bodyPr>
            <a:normAutofit lnSpcReduction="10000"/>
          </a:bodyPr>
          <a:lstStyle/>
          <a:p>
            <a:r>
              <a:rPr lang="en-US" sz="1600" dirty="0">
                <a:latin typeface="Arial" panose="020B0604020202020204" pitchFamily="34" charset="0"/>
                <a:cs typeface="Arial" panose="020B0604020202020204" pitchFamily="34" charset="0"/>
              </a:rPr>
              <a:t>In response to criticism by Trenberth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(2010, 2014), Stephens </a:t>
            </a:r>
            <a:r>
              <a:rPr lang="en-US" sz="1600" dirty="0" smtClean="0">
                <a:latin typeface="Arial" panose="020B0604020202020204" pitchFamily="34" charset="0"/>
                <a:cs typeface="Arial" panose="020B0604020202020204" pitchFamily="34" charset="0"/>
              </a:rPr>
              <a:t>and </a:t>
            </a:r>
            <a:r>
              <a:rPr lang="en-US" sz="1600" dirty="0" err="1">
                <a:latin typeface="Arial" panose="020B0604020202020204" pitchFamily="34" charset="0"/>
                <a:cs typeface="Arial" panose="020B0604020202020204" pitchFamily="34" charset="0"/>
              </a:rPr>
              <a:t>L’Ecuyer</a:t>
            </a:r>
            <a:r>
              <a:rPr lang="en-US" sz="1600" dirty="0">
                <a:latin typeface="Arial" panose="020B0604020202020204" pitchFamily="34" charset="0"/>
                <a:cs typeface="Arial" panose="020B0604020202020204" pitchFamily="34" charset="0"/>
              </a:rPr>
              <a:t> (2015) together offer what amounts to a </a:t>
            </a:r>
            <a:r>
              <a:rPr lang="en-US" sz="1600" i="1" dirty="0">
                <a:latin typeface="Arial" panose="020B0604020202020204" pitchFamily="34" charset="0"/>
                <a:cs typeface="Arial" panose="020B0604020202020204" pitchFamily="34" charset="0"/>
              </a:rPr>
              <a:t>mea culpa</a:t>
            </a:r>
            <a:r>
              <a:rPr lang="en-US" sz="1600" dirty="0">
                <a:latin typeface="Arial" panose="020B0604020202020204" pitchFamily="34" charset="0"/>
                <a:cs typeface="Arial" panose="020B0604020202020204" pitchFamily="34" charset="0"/>
              </a:rPr>
              <a:t> article regarding the aforementioned </a:t>
            </a:r>
            <a:r>
              <a:rPr lang="en-US" sz="1600" dirty="0">
                <a:solidFill>
                  <a:srgbClr val="FF0000"/>
                </a:solidFill>
                <a:latin typeface="Arial" panose="020B0604020202020204" pitchFamily="34" charset="0"/>
                <a:cs typeface="Arial" panose="020B0604020202020204" pitchFamily="34" charset="0"/>
              </a:rPr>
              <a:t>data fudging</a:t>
            </a:r>
            <a:r>
              <a:rPr lang="en-US" sz="1600" dirty="0">
                <a:latin typeface="Arial" panose="020B0604020202020204" pitchFamily="34" charset="0"/>
                <a:cs typeface="Arial" panose="020B0604020202020204" pitchFamily="34" charset="0"/>
              </a:rPr>
              <a:t>. They admit that “adjustments” </a:t>
            </a:r>
            <a:r>
              <a:rPr lang="en-US" sz="1600" dirty="0" smtClean="0">
                <a:latin typeface="Arial" panose="020B0604020202020204" pitchFamily="34" charset="0"/>
                <a:cs typeface="Arial" panose="020B0604020202020204" pitchFamily="34" charset="0"/>
              </a:rPr>
              <a:t>do need </a:t>
            </a:r>
            <a:r>
              <a:rPr lang="en-US" sz="1600" dirty="0">
                <a:latin typeface="Arial" panose="020B0604020202020204" pitchFamily="34" charset="0"/>
                <a:cs typeface="Arial" panose="020B0604020202020204" pitchFamily="34" charset="0"/>
              </a:rPr>
              <a:t>to be made to obtain agreement (closure) between satellite data and ocean heat content data, and that </a:t>
            </a:r>
            <a:r>
              <a:rPr lang="en-US" sz="1600" dirty="0" smtClean="0">
                <a:latin typeface="Arial" panose="020B0604020202020204" pitchFamily="34" charset="0"/>
                <a:cs typeface="Arial" panose="020B0604020202020204" pitchFamily="34" charset="0"/>
              </a:rPr>
              <a:t>these </a:t>
            </a:r>
            <a:r>
              <a:rPr lang="en-US" sz="1600" dirty="0">
                <a:latin typeface="Arial" panose="020B0604020202020204" pitchFamily="34" charset="0"/>
                <a:cs typeface="Arial" panose="020B0604020202020204" pitchFamily="34" charset="0"/>
              </a:rPr>
              <a:t>“adjustments” are very much larger </a:t>
            </a:r>
            <a:r>
              <a:rPr lang="en-US" sz="1600" dirty="0" smtClean="0">
                <a:latin typeface="Arial" panose="020B0604020202020204" pitchFamily="34" charset="0"/>
                <a:cs typeface="Arial" panose="020B0604020202020204" pitchFamily="34" charset="0"/>
              </a:rPr>
              <a:t>(about 10 W/m</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than </a:t>
            </a:r>
            <a:r>
              <a:rPr lang="en-US" sz="1600" dirty="0">
                <a:latin typeface="Arial" panose="020B0604020202020204" pitchFamily="34" charset="0"/>
                <a:cs typeface="Arial" panose="020B0604020202020204" pitchFamily="34" charset="0"/>
              </a:rPr>
              <a:t>their claimed power </a:t>
            </a:r>
            <a:r>
              <a:rPr lang="en-US" sz="1600" u="sng" dirty="0">
                <a:latin typeface="Arial" panose="020B0604020202020204" pitchFamily="34" charset="0"/>
                <a:cs typeface="Arial" panose="020B0604020202020204" pitchFamily="34" charset="0"/>
              </a:rPr>
              <a:t>im</a:t>
            </a:r>
            <a:r>
              <a:rPr lang="en-US" sz="1600" dirty="0">
                <a:latin typeface="Arial" panose="020B0604020202020204" pitchFamily="34" charset="0"/>
                <a:cs typeface="Arial" panose="020B0604020202020204" pitchFamily="34" charset="0"/>
              </a:rPr>
              <a:t>balance, </a:t>
            </a:r>
            <a:r>
              <a:rPr lang="en-US" sz="1600" dirty="0">
                <a:solidFill>
                  <a:srgbClr val="FF0000"/>
                </a:solidFill>
                <a:latin typeface="Arial" panose="020B0604020202020204" pitchFamily="34" charset="0"/>
                <a:cs typeface="Arial" panose="020B0604020202020204" pitchFamily="34" charset="0"/>
              </a:rPr>
              <a:t>+0.6 +/- 0.4 W/m</a:t>
            </a:r>
            <a:r>
              <a:rPr lang="en-US" sz="1600" baseline="30000" dirty="0">
                <a:solidFill>
                  <a:srgbClr val="FF0000"/>
                </a:solidFill>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Stephens </a:t>
            </a:r>
            <a:r>
              <a:rPr lang="en-US" sz="1600" dirty="0" smtClean="0">
                <a:latin typeface="Arial" panose="020B0604020202020204" pitchFamily="34" charset="0"/>
                <a:cs typeface="Arial" panose="020B0604020202020204" pitchFamily="34" charset="0"/>
              </a:rPr>
              <a:t>and </a:t>
            </a:r>
            <a:r>
              <a:rPr lang="en-US" sz="1600" dirty="0" err="1">
                <a:latin typeface="Arial" panose="020B0604020202020204" pitchFamily="34" charset="0"/>
                <a:cs typeface="Arial" panose="020B0604020202020204" pitchFamily="34" charset="0"/>
              </a:rPr>
              <a:t>L’Ecuyer</a:t>
            </a:r>
            <a:r>
              <a:rPr lang="en-US" sz="1600" dirty="0">
                <a:latin typeface="Arial" panose="020B0604020202020204" pitchFamily="34" charset="0"/>
                <a:cs typeface="Arial" panose="020B0604020202020204" pitchFamily="34" charset="0"/>
              </a:rPr>
              <a:t> (2015) also admit that their choice of which data needs “adjustment” was made “</a:t>
            </a:r>
            <a:r>
              <a:rPr lang="en-US" sz="1600" i="1" dirty="0">
                <a:latin typeface="Arial" panose="020B0604020202020204" pitchFamily="34" charset="0"/>
                <a:cs typeface="Arial" panose="020B0604020202020204" pitchFamily="34" charset="0"/>
              </a:rPr>
              <a:t>in a totally ad hoc</a:t>
            </a:r>
            <a:r>
              <a:rPr lang="en-US" sz="1600" dirty="0">
                <a:latin typeface="Arial" panose="020B0604020202020204" pitchFamily="34" charset="0"/>
                <a:cs typeface="Arial" panose="020B0604020202020204" pitchFamily="34" charset="0"/>
              </a:rPr>
              <a:t>” fashion, and that “</a:t>
            </a:r>
            <a:r>
              <a:rPr lang="en-US" sz="1600" i="1" dirty="0">
                <a:latin typeface="Arial" panose="020B0604020202020204" pitchFamily="34" charset="0"/>
                <a:cs typeface="Arial" panose="020B0604020202020204" pitchFamily="34" charset="0"/>
              </a:rPr>
              <a:t>there is no real evidence to support one adjustment approach over the other</a:t>
            </a:r>
            <a:r>
              <a:rPr lang="en-US" sz="1600" dirty="0" smtClean="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Amazingly, however, Stephens </a:t>
            </a:r>
            <a:r>
              <a:rPr lang="en-US" sz="1600" dirty="0" smtClean="0">
                <a:latin typeface="Arial" panose="020B0604020202020204" pitchFamily="34" charset="0"/>
                <a:cs typeface="Arial" panose="020B0604020202020204" pitchFamily="34" charset="0"/>
              </a:rPr>
              <a:t>and </a:t>
            </a:r>
            <a:r>
              <a:rPr lang="en-US" sz="1600" dirty="0" err="1">
                <a:latin typeface="Arial" panose="020B0604020202020204" pitchFamily="34" charset="0"/>
                <a:cs typeface="Arial" panose="020B0604020202020204" pitchFamily="34" charset="0"/>
              </a:rPr>
              <a:t>L’Ecuyer</a:t>
            </a:r>
            <a:r>
              <a:rPr lang="en-US" sz="1600" dirty="0">
                <a:latin typeface="Arial" panose="020B0604020202020204" pitchFamily="34" charset="0"/>
                <a:cs typeface="Arial" panose="020B0604020202020204" pitchFamily="34" charset="0"/>
              </a:rPr>
              <a:t> (2015) </a:t>
            </a:r>
            <a:r>
              <a:rPr lang="en-US" sz="1600" dirty="0" smtClean="0">
                <a:latin typeface="Arial" panose="020B0604020202020204" pitchFamily="34" charset="0"/>
                <a:cs typeface="Arial" panose="020B0604020202020204" pitchFamily="34" charset="0"/>
              </a:rPr>
              <a:t>still report </a:t>
            </a:r>
            <a:r>
              <a:rPr lang="en-US" sz="1600" dirty="0">
                <a:latin typeface="Arial" panose="020B0604020202020204" pitchFamily="34" charset="0"/>
                <a:cs typeface="Arial" panose="020B0604020202020204" pitchFamily="34" charset="0"/>
              </a:rPr>
              <a:t>that the power imbalance </a:t>
            </a:r>
            <a:r>
              <a:rPr lang="en-US" sz="1600" dirty="0" smtClean="0">
                <a:solidFill>
                  <a:srgbClr val="FF0000"/>
                </a:solidFill>
                <a:latin typeface="Arial" panose="020B0604020202020204" pitchFamily="34" charset="0"/>
                <a:cs typeface="Arial" panose="020B0604020202020204" pitchFamily="34" charset="0"/>
              </a:rPr>
              <a:t>0.6 </a:t>
            </a:r>
            <a:r>
              <a:rPr lang="en-US" sz="1600" dirty="0">
                <a:solidFill>
                  <a:srgbClr val="FF0000"/>
                </a:solidFill>
                <a:latin typeface="Arial" panose="020B0604020202020204" pitchFamily="34" charset="0"/>
                <a:cs typeface="Arial" panose="020B0604020202020204" pitchFamily="34" charset="0"/>
              </a:rPr>
              <a:t>+/- 0.4 W/m2 (= global warming</a:t>
            </a:r>
            <a:r>
              <a:rPr lang="en-US" sz="1600" dirty="0" smtClean="0">
                <a:solidFill>
                  <a:srgbClr val="FF0000"/>
                </a:solidFill>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						   OHC	       </a:t>
            </a:r>
            <a:r>
              <a:rPr lang="en-US" sz="1600" dirty="0" smtClean="0">
                <a:latin typeface="Arial" panose="020B0604020202020204" pitchFamily="34" charset="0"/>
                <a:cs typeface="Arial" panose="020B0604020202020204" pitchFamily="34" charset="0"/>
              </a:rPr>
              <a:t>	CERES (satellites)</a:t>
            </a:r>
            <a:endParaRPr lang="en-US"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	Incident </a:t>
            </a:r>
            <a:r>
              <a:rPr lang="en-US" sz="1600" dirty="0" err="1">
                <a:latin typeface="Arial" panose="020B0604020202020204" pitchFamily="34" charset="0"/>
                <a:cs typeface="Arial" panose="020B0604020202020204" pitchFamily="34" charset="0"/>
              </a:rPr>
              <a:t>ShortWave</a:t>
            </a:r>
            <a:r>
              <a:rPr lang="en-US" sz="1600" dirty="0">
                <a:latin typeface="Arial" panose="020B0604020202020204" pitchFamily="34" charset="0"/>
                <a:cs typeface="Arial" panose="020B0604020202020204" pitchFamily="34" charset="0"/>
              </a:rPr>
              <a:t> power (W/m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+340.0 ± 0.1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+340.0 ± 0.1</a:t>
            </a:r>
          </a:p>
          <a:p>
            <a:pPr marL="0" indent="0">
              <a:buNone/>
            </a:pPr>
            <a:r>
              <a:rPr lang="en-US" sz="1600" dirty="0" smtClean="0">
                <a:latin typeface="Arial" panose="020B0604020202020204" pitchFamily="34" charset="0"/>
                <a:cs typeface="Arial" panose="020B0604020202020204" pitchFamily="34" charset="0"/>
              </a:rPr>
              <a:t>	Outgoing </a:t>
            </a:r>
            <a:r>
              <a:rPr lang="en-US" sz="1600" dirty="0" err="1">
                <a:latin typeface="Arial" panose="020B0604020202020204" pitchFamily="34" charset="0"/>
                <a:cs typeface="Arial" panose="020B0604020202020204" pitchFamily="34" charset="0"/>
              </a:rPr>
              <a:t>ShortWave</a:t>
            </a:r>
            <a:r>
              <a:rPr lang="en-US" sz="1600" dirty="0">
                <a:latin typeface="Arial" panose="020B0604020202020204" pitchFamily="34" charset="0"/>
                <a:cs typeface="Arial" panose="020B0604020202020204" pitchFamily="34" charset="0"/>
              </a:rPr>
              <a:t> power		   	 -102 ± 4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100 ± 4</a:t>
            </a:r>
          </a:p>
          <a:p>
            <a:pPr marL="0" indent="0">
              <a:buNone/>
            </a:pPr>
            <a:r>
              <a:rPr lang="en-US" sz="1600" dirty="0" smtClean="0">
                <a:latin typeface="Arial" panose="020B0604020202020204" pitchFamily="34" charset="0"/>
                <a:cs typeface="Arial" panose="020B0604020202020204" pitchFamily="34" charset="0"/>
              </a:rPr>
              <a:t>	Outgoing </a:t>
            </a:r>
            <a:r>
              <a:rPr lang="en-US" sz="1600" dirty="0" err="1">
                <a:latin typeface="Arial" panose="020B0604020202020204" pitchFamily="34" charset="0"/>
                <a:cs typeface="Arial" panose="020B0604020202020204" pitchFamily="34" charset="0"/>
              </a:rPr>
              <a:t>LongWave</a:t>
            </a:r>
            <a:r>
              <a:rPr lang="en-US" sz="1600" dirty="0">
                <a:latin typeface="Arial" panose="020B0604020202020204" pitchFamily="34" charset="0"/>
                <a:cs typeface="Arial" panose="020B0604020202020204" pitchFamily="34" charset="0"/>
              </a:rPr>
              <a:t> power		   	</a:t>
            </a:r>
            <a:r>
              <a:rPr lang="en-US" sz="1600" u="sng" dirty="0">
                <a:latin typeface="Arial" panose="020B0604020202020204" pitchFamily="34" charset="0"/>
                <a:cs typeface="Arial" panose="020B0604020202020204" pitchFamily="34" charset="0"/>
              </a:rPr>
              <a:t> -238 ± 4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u="sng" dirty="0" smtClean="0">
                <a:latin typeface="Arial" panose="020B0604020202020204" pitchFamily="34" charset="0"/>
                <a:cs typeface="Arial" panose="020B0604020202020204" pitchFamily="34" charset="0"/>
              </a:rPr>
              <a:t>-240 </a:t>
            </a:r>
            <a:r>
              <a:rPr lang="en-US" sz="1600" u="sng" dirty="0">
                <a:latin typeface="Arial" panose="020B0604020202020204" pitchFamily="34" charset="0"/>
                <a:cs typeface="Arial" panose="020B0604020202020204" pitchFamily="34" charset="0"/>
              </a:rPr>
              <a:t>± 4</a:t>
            </a:r>
          </a:p>
          <a:p>
            <a:pPr marL="0" indent="0">
              <a:buNone/>
            </a:pPr>
            <a:r>
              <a:rPr lang="en-US" sz="1600" dirty="0" smtClean="0">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Power </a:t>
            </a:r>
            <a:r>
              <a:rPr lang="en-US" sz="1600" dirty="0">
                <a:solidFill>
                  <a:srgbClr val="FF0000"/>
                </a:solidFill>
                <a:latin typeface="Arial" panose="020B0604020202020204" pitchFamily="34" charset="0"/>
                <a:cs typeface="Arial" panose="020B0604020202020204" pitchFamily="34" charset="0"/>
              </a:rPr>
              <a:t>imbalance reported in </a:t>
            </a:r>
            <a:r>
              <a:rPr lang="en-US" sz="1600" dirty="0" smtClean="0">
                <a:solidFill>
                  <a:srgbClr val="FF0000"/>
                </a:solidFill>
                <a:latin typeface="Arial" panose="020B0604020202020204" pitchFamily="34" charset="0"/>
                <a:cs typeface="Arial" panose="020B0604020202020204" pitchFamily="34" charset="0"/>
              </a:rPr>
              <a:t>abstract line 5</a:t>
            </a:r>
            <a:r>
              <a:rPr lang="en-US" sz="1600" dirty="0">
                <a:solidFill>
                  <a:srgbClr val="FF0000"/>
                </a:solidFill>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0.6 +/- 0.4 W/m</a:t>
            </a:r>
            <a:r>
              <a:rPr lang="en-US" sz="1600" baseline="30000" dirty="0">
                <a:solidFill>
                  <a:srgbClr val="FF0000"/>
                </a:solidFill>
                <a:latin typeface="Arial" panose="020B0604020202020204" pitchFamily="34" charset="0"/>
                <a:cs typeface="Arial" panose="020B0604020202020204" pitchFamily="34" charset="0"/>
              </a:rPr>
              <a:t>2</a:t>
            </a:r>
            <a:endParaRPr lang="en-US" sz="1600" dirty="0">
              <a:solidFill>
                <a:srgbClr val="FF0000"/>
              </a:solidFill>
              <a:latin typeface="Arial" panose="020B0604020202020204" pitchFamily="34" charset="0"/>
              <a:cs typeface="Arial" panose="020B0604020202020204" pitchFamily="34" charset="0"/>
            </a:endParaRPr>
          </a:p>
          <a:p>
            <a:pPr marL="0" indent="0">
              <a:buNone/>
            </a:pPr>
            <a:r>
              <a:rPr lang="en-US" sz="1600" dirty="0">
                <a:solidFill>
                  <a:srgbClr val="FF0000"/>
                </a:solidFill>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(warming)</a:t>
            </a:r>
          </a:p>
          <a:p>
            <a:pPr marL="0" indent="0">
              <a:buNone/>
            </a:pPr>
            <a:r>
              <a:rPr lang="en-US" sz="1600" dirty="0" smtClean="0">
                <a:latin typeface="Arial" panose="020B0604020202020204" pitchFamily="34" charset="0"/>
                <a:cs typeface="Arial" panose="020B0604020202020204" pitchFamily="34" charset="0"/>
              </a:rPr>
              <a:t>	Net </a:t>
            </a:r>
            <a:r>
              <a:rPr lang="en-US" sz="1600" dirty="0">
                <a:latin typeface="Arial" panose="020B0604020202020204" pitchFamily="34" charset="0"/>
                <a:cs typeface="Arial" panose="020B0604020202020204" pitchFamily="34" charset="0"/>
              </a:rPr>
              <a:t>“calculated” power imbalances (</a:t>
            </a:r>
            <a:r>
              <a:rPr lang="en-US" sz="1600" dirty="0" err="1">
                <a:latin typeface="Arial" panose="020B0604020202020204" pitchFamily="34" charset="0"/>
                <a:cs typeface="Arial" panose="020B0604020202020204" pitchFamily="34" charset="0"/>
              </a:rPr>
              <a:t>jfc</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0 </a:t>
            </a:r>
            <a:r>
              <a:rPr lang="en-US" sz="1600" dirty="0">
                <a:latin typeface="Arial" panose="020B0604020202020204" pitchFamily="34" charset="0"/>
                <a:cs typeface="Arial" panose="020B0604020202020204" pitchFamily="34" charset="0"/>
              </a:rPr>
              <a:t>± 5.6		</a:t>
            </a:r>
            <a:r>
              <a:rPr lang="en-US" sz="1600" dirty="0" smtClean="0">
                <a:latin typeface="Arial" panose="020B0604020202020204" pitchFamily="34" charset="0"/>
                <a:cs typeface="Arial" panose="020B0604020202020204" pitchFamily="34" charset="0"/>
              </a:rPr>
              <a:t>   0 </a:t>
            </a:r>
            <a:r>
              <a:rPr lang="en-US" sz="1600" dirty="0">
                <a:latin typeface="Arial" panose="020B0604020202020204" pitchFamily="34" charset="0"/>
                <a:cs typeface="Arial" panose="020B0604020202020204" pitchFamily="34" charset="0"/>
              </a:rPr>
              <a:t>± 5.6 </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 warming)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 warming)</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49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Power imbalance analysis by Wild et al. (2019) and AR6 (2021) – error bars still fudged.</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16074"/>
            <a:ext cx="10515600" cy="4899025"/>
          </a:xfrm>
        </p:spPr>
        <p:txBody>
          <a:bodyPr>
            <a:normAutofit fontScale="92500" lnSpcReduction="10000"/>
          </a:bodyPr>
          <a:lstStyle/>
          <a:p>
            <a:r>
              <a:rPr lang="en-US" sz="1800" dirty="0">
                <a:latin typeface="Arial" panose="020B0604020202020204" pitchFamily="34" charset="0"/>
                <a:cs typeface="Arial" panose="020B0604020202020204" pitchFamily="34" charset="0"/>
              </a:rPr>
              <a:t>Wild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(2019) report new Clear sky (cloud-free-sky) measurements to the data set using ground sunlight observations via the Baseline Surface Radiation Network (BSRN</a:t>
            </a:r>
            <a:r>
              <a:rPr lang="en-US" sz="1800" dirty="0" smtClean="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The Wild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(2019) results are used directly by AR6 (2021), except for added fudges. The power fluxes and error bounds </a:t>
            </a:r>
            <a:r>
              <a:rPr lang="en-US" sz="1800" dirty="0" smtClean="0">
                <a:latin typeface="Arial" panose="020B0604020202020204" pitchFamily="34" charset="0"/>
                <a:cs typeface="Arial" panose="020B0604020202020204" pitchFamily="34" charset="0"/>
              </a:rPr>
              <a:t>presented are copied </a:t>
            </a:r>
            <a:r>
              <a:rPr lang="en-US" sz="1800" dirty="0">
                <a:latin typeface="Arial" panose="020B0604020202020204" pitchFamily="34" charset="0"/>
                <a:cs typeface="Arial" panose="020B0604020202020204" pitchFamily="34" charset="0"/>
              </a:rPr>
              <a:t>directly from </a:t>
            </a:r>
            <a:r>
              <a:rPr lang="en-US" sz="1800" dirty="0" smtClean="0">
                <a:latin typeface="Arial" panose="020B0604020202020204" pitchFamily="34" charset="0"/>
                <a:cs typeface="Arial" panose="020B0604020202020204" pitchFamily="34" charset="0"/>
              </a:rPr>
              <a:t>the top lines of their </a:t>
            </a:r>
            <a:r>
              <a:rPr lang="en-US" sz="1800" dirty="0">
                <a:latin typeface="Arial" panose="020B0604020202020204" pitchFamily="34" charset="0"/>
                <a:cs typeface="Arial" panose="020B0604020202020204" pitchFamily="34" charset="0"/>
              </a:rPr>
              <a:t>nearly identical power-flow diagrams</a:t>
            </a:r>
            <a:r>
              <a:rPr lang="en-US" sz="1800" dirty="0" smtClean="0">
                <a:latin typeface="Arial" panose="020B0604020202020204" pitchFamily="34" charset="0"/>
                <a:cs typeface="Arial" panose="020B0604020202020204" pitchFamily="34" charset="0"/>
              </a:rPr>
              <a:t>. The </a:t>
            </a:r>
            <a:r>
              <a:rPr lang="en-US" sz="1800" dirty="0" smtClean="0">
                <a:solidFill>
                  <a:srgbClr val="FF0000"/>
                </a:solidFill>
                <a:latin typeface="Arial" panose="020B0604020202020204" pitchFamily="34" charset="0"/>
                <a:cs typeface="Arial" panose="020B0604020202020204" pitchFamily="34" charset="0"/>
              </a:rPr>
              <a:t>fudged</a:t>
            </a:r>
            <a:r>
              <a:rPr lang="en-US" sz="1800" dirty="0" smtClean="0">
                <a:latin typeface="Arial" panose="020B0604020202020204" pitchFamily="34" charset="0"/>
                <a:cs typeface="Arial" panose="020B0604020202020204" pitchFamily="34" charset="0"/>
              </a:rPr>
              <a:t> power imbalances are copied directly from the associated lower left-hand corners.</a:t>
            </a:r>
          </a:p>
          <a:p>
            <a:pPr marL="0" indent="0">
              <a:buNone/>
            </a:pPr>
            <a:r>
              <a:rPr lang="en-US" sz="1800" dirty="0">
                <a:latin typeface="Arial" panose="020B0604020202020204" pitchFamily="34" charset="0"/>
                <a:cs typeface="Arial" panose="020B0604020202020204" pitchFamily="34" charset="0"/>
              </a:rPr>
              <a:t>						Wild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AR6</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(2019)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2021)	</a:t>
            </a:r>
          </a:p>
          <a:p>
            <a:pPr marL="0" indent="0">
              <a:buNone/>
            </a:pPr>
            <a:r>
              <a:rPr lang="en-US" sz="1800" dirty="0" smtClean="0">
                <a:latin typeface="Arial" panose="020B0604020202020204" pitchFamily="34" charset="0"/>
                <a:cs typeface="Arial" panose="020B0604020202020204" pitchFamily="34" charset="0"/>
              </a:rPr>
              <a:t>	Incident </a:t>
            </a:r>
            <a:r>
              <a:rPr lang="en-US" sz="1800" dirty="0" err="1">
                <a:latin typeface="Arial" panose="020B0604020202020204" pitchFamily="34" charset="0"/>
                <a:cs typeface="Arial" panose="020B0604020202020204" pitchFamily="34" charset="0"/>
              </a:rPr>
              <a:t>ShortWave</a:t>
            </a:r>
            <a:r>
              <a:rPr lang="en-US" sz="1800" dirty="0">
                <a:latin typeface="Arial" panose="020B0604020202020204" pitchFamily="34" charset="0"/>
                <a:cs typeface="Arial" panose="020B0604020202020204" pitchFamily="34" charset="0"/>
              </a:rPr>
              <a:t> power (W/m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+340.5 ± 0.5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340.0 ± 0.5</a:t>
            </a:r>
          </a:p>
          <a:p>
            <a:pPr marL="0" indent="0">
              <a:buNone/>
            </a:pPr>
            <a:r>
              <a:rPr lang="en-US" sz="1800" dirty="0" smtClean="0">
                <a:latin typeface="Arial" panose="020B0604020202020204" pitchFamily="34" charset="0"/>
                <a:cs typeface="Arial" panose="020B0604020202020204" pitchFamily="34" charset="0"/>
              </a:rPr>
              <a:t>	Outgoing </a:t>
            </a:r>
            <a:r>
              <a:rPr lang="en-US" sz="1800" dirty="0" err="1">
                <a:latin typeface="Arial" panose="020B0604020202020204" pitchFamily="34" charset="0"/>
                <a:cs typeface="Arial" panose="020B0604020202020204" pitchFamily="34" charset="0"/>
              </a:rPr>
              <a:t>ShortWave</a:t>
            </a:r>
            <a:r>
              <a:rPr lang="en-US" sz="1800" dirty="0">
                <a:latin typeface="Arial" panose="020B0604020202020204" pitchFamily="34" charset="0"/>
                <a:cs typeface="Arial" panose="020B0604020202020204" pitchFamily="34" charset="0"/>
              </a:rPr>
              <a:t> power		   	  -98 ± 2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98.5 ± 1.5</a:t>
            </a:r>
          </a:p>
          <a:p>
            <a:pPr marL="0" indent="0">
              <a:buNone/>
            </a:pPr>
            <a:r>
              <a:rPr lang="en-US" sz="1800" dirty="0" smtClean="0">
                <a:latin typeface="Arial" panose="020B0604020202020204" pitchFamily="34" charset="0"/>
                <a:cs typeface="Arial" panose="020B0604020202020204" pitchFamily="34" charset="0"/>
              </a:rPr>
              <a:t>	Outgoing </a:t>
            </a:r>
            <a:r>
              <a:rPr lang="en-US" sz="1800" dirty="0" err="1">
                <a:latin typeface="Arial" panose="020B0604020202020204" pitchFamily="34" charset="0"/>
                <a:cs typeface="Arial" panose="020B0604020202020204" pitchFamily="34" charset="0"/>
              </a:rPr>
              <a:t>LongWave</a:t>
            </a:r>
            <a:r>
              <a:rPr lang="en-US" sz="1800" dirty="0">
                <a:latin typeface="Arial" panose="020B0604020202020204" pitchFamily="34" charset="0"/>
                <a:cs typeface="Arial" panose="020B0604020202020204" pitchFamily="34" charset="0"/>
              </a:rPr>
              <a:t> power		   	</a:t>
            </a:r>
            <a:r>
              <a:rPr lang="en-US" sz="1800" u="sng" dirty="0">
                <a:latin typeface="Arial" panose="020B0604020202020204" pitchFamily="34" charset="0"/>
                <a:cs typeface="Arial" panose="020B0604020202020204" pitchFamily="34" charset="0"/>
              </a:rPr>
              <a:t>  -239 ± 3 </a:t>
            </a:r>
            <a:r>
              <a:rPr lang="en-US" sz="1800" dirty="0">
                <a:latin typeface="Arial" panose="020B0604020202020204" pitchFamily="34" charset="0"/>
                <a:cs typeface="Arial" panose="020B0604020202020204" pitchFamily="34" charset="0"/>
              </a:rPr>
              <a:t>	  </a:t>
            </a:r>
            <a:r>
              <a:rPr lang="en-US" sz="1800" u="sng" dirty="0" smtClean="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-239.5 ± 2.5</a:t>
            </a: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a:t>
            </a:r>
            <a:r>
              <a:rPr lang="en-US" sz="1800" dirty="0" smtClean="0">
                <a:solidFill>
                  <a:srgbClr val="FF0000"/>
                </a:solidFill>
                <a:latin typeface="Arial" panose="020B0604020202020204" pitchFamily="34" charset="0"/>
                <a:cs typeface="Arial" panose="020B0604020202020204" pitchFamily="34" charset="0"/>
              </a:rPr>
              <a:t>Power </a:t>
            </a:r>
            <a:r>
              <a:rPr lang="en-US" sz="1800" dirty="0">
                <a:solidFill>
                  <a:srgbClr val="FF0000"/>
                </a:solidFill>
                <a:latin typeface="Arial" panose="020B0604020202020204" pitchFamily="34" charset="0"/>
                <a:cs typeface="Arial" panose="020B0604020202020204" pitchFamily="34" charset="0"/>
              </a:rPr>
              <a:t>imbalance reported at bottom	</a:t>
            </a:r>
            <a:r>
              <a:rPr lang="en-US" sz="1800" dirty="0" smtClean="0">
                <a:solidFill>
                  <a:srgbClr val="FF0000"/>
                </a:solidFill>
                <a:latin typeface="Arial" panose="020B0604020202020204" pitchFamily="34" charset="0"/>
                <a:cs typeface="Arial" panose="020B0604020202020204" pitchFamily="34" charset="0"/>
              </a:rPr>
              <a:t>	+0.6 +/- 0.4 </a:t>
            </a:r>
            <a:r>
              <a:rPr lang="en-US" sz="1800" dirty="0">
                <a:solidFill>
                  <a:srgbClr val="FF0000"/>
                </a:solidFill>
                <a:latin typeface="Arial" panose="020B0604020202020204" pitchFamily="34" charset="0"/>
                <a:cs typeface="Arial" panose="020B0604020202020204" pitchFamily="34" charset="0"/>
              </a:rPr>
              <a:t>	   +0.7 ± 0.2</a:t>
            </a:r>
          </a:p>
          <a:p>
            <a:pPr marL="0" indent="0">
              <a:buNone/>
            </a:pPr>
            <a:r>
              <a:rPr lang="en-US" sz="1800" dirty="0" smtClean="0">
                <a:solidFill>
                  <a:srgbClr val="FF0000"/>
                </a:solidFill>
                <a:latin typeface="Arial" panose="020B0604020202020204" pitchFamily="34" charset="0"/>
                <a:cs typeface="Arial" panose="020B0604020202020204" pitchFamily="34" charset="0"/>
              </a:rPr>
              <a:t>	(</a:t>
            </a:r>
            <a:r>
              <a:rPr lang="en-US" sz="1800" dirty="0">
                <a:solidFill>
                  <a:srgbClr val="FF0000"/>
                </a:solidFill>
                <a:latin typeface="Arial" panose="020B0604020202020204" pitchFamily="34" charset="0"/>
                <a:cs typeface="Arial" panose="020B0604020202020204" pitchFamily="34" charset="0"/>
              </a:rPr>
              <a:t>lower left hand corner of Figures)		(warming</a:t>
            </a:r>
            <a:r>
              <a:rPr lang="en-US" sz="1800" dirty="0" smtClean="0">
                <a:solidFill>
                  <a:srgbClr val="FF0000"/>
                </a:solidFill>
                <a:latin typeface="Arial" panose="020B0604020202020204" pitchFamily="34" charset="0"/>
                <a:cs typeface="Arial" panose="020B0604020202020204" pitchFamily="34" charset="0"/>
              </a:rPr>
              <a:t>)	(</a:t>
            </a:r>
            <a:r>
              <a:rPr lang="en-US" sz="1800" dirty="0">
                <a:solidFill>
                  <a:srgbClr val="FF0000"/>
                </a:solidFill>
                <a:latin typeface="Arial" panose="020B0604020202020204" pitchFamily="34" charset="0"/>
                <a:cs typeface="Arial" panose="020B0604020202020204" pitchFamily="34" charset="0"/>
              </a:rPr>
              <a:t>strong warming)</a:t>
            </a:r>
          </a:p>
          <a:p>
            <a:pPr marL="0" indent="0">
              <a:buNone/>
            </a:pPr>
            <a:r>
              <a:rPr lang="en-US" sz="1800" dirty="0" smtClean="0">
                <a:latin typeface="Arial" panose="020B0604020202020204" pitchFamily="34" charset="0"/>
                <a:cs typeface="Arial" panose="020B0604020202020204" pitchFamily="34" charset="0"/>
              </a:rPr>
              <a:t>	Net </a:t>
            </a:r>
            <a:r>
              <a:rPr lang="en-US" sz="1800" dirty="0">
                <a:latin typeface="Arial" panose="020B0604020202020204" pitchFamily="34" charset="0"/>
                <a:cs typeface="Arial" panose="020B0604020202020204" pitchFamily="34" charset="0"/>
              </a:rPr>
              <a:t>“calculated” power imbalance (</a:t>
            </a:r>
            <a:r>
              <a:rPr lang="en-US" sz="1800" dirty="0" err="1">
                <a:latin typeface="Arial" panose="020B0604020202020204" pitchFamily="34" charset="0"/>
                <a:cs typeface="Arial" panose="020B0604020202020204" pitchFamily="34" charset="0"/>
              </a:rPr>
              <a:t>jfc</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3.5 ± 3.6	    2.5 ± 2.9</a:t>
            </a:r>
          </a:p>
          <a:p>
            <a:pPr marL="0" indent="0">
              <a:buNone/>
            </a:pPr>
            <a:r>
              <a:rPr lang="en-US" sz="1800" dirty="0">
                <a:latin typeface="Arial" panose="020B0604020202020204" pitchFamily="34" charset="0"/>
                <a:cs typeface="Arial" panose="020B0604020202020204" pitchFamily="34" charset="0"/>
              </a:rPr>
              <a:t>						(no warming)	</a:t>
            </a:r>
            <a:r>
              <a:rPr lang="en-US" sz="1800" dirty="0" smtClean="0">
                <a:latin typeface="Arial" panose="020B0604020202020204" pitchFamily="34" charset="0"/>
                <a:cs typeface="Arial" panose="020B0604020202020204" pitchFamily="34" charset="0"/>
              </a:rPr>
              <a:t>(no </a:t>
            </a:r>
            <a:r>
              <a:rPr lang="en-US" sz="1800" dirty="0">
                <a:latin typeface="Arial" panose="020B0604020202020204" pitchFamily="34" charset="0"/>
                <a:cs typeface="Arial" panose="020B0604020202020204" pitchFamily="34" charset="0"/>
              </a:rPr>
              <a:t>warming)</a:t>
            </a:r>
            <a:endParaRPr lang="en-US" sz="1800" dirty="0" smtClean="0">
              <a:latin typeface="Arial" panose="020B0604020202020204" pitchFamily="34" charset="0"/>
              <a:cs typeface="Arial" panose="020B0604020202020204" pitchFamily="34" charset="0"/>
            </a:endParaRPr>
          </a:p>
          <a:p>
            <a:r>
              <a:rPr lang="en-US" sz="1800" dirty="0">
                <a:solidFill>
                  <a:srgbClr val="FF0000"/>
                </a:solidFill>
              </a:rPr>
              <a:t>The arithmetically incorrect </a:t>
            </a:r>
            <a:r>
              <a:rPr lang="en-US" sz="1800" b="1" dirty="0" smtClean="0">
                <a:solidFill>
                  <a:srgbClr val="FF0000"/>
                </a:solidFill>
              </a:rPr>
              <a:t>fudged</a:t>
            </a:r>
            <a:r>
              <a:rPr lang="en-US" sz="1800" dirty="0" smtClean="0">
                <a:solidFill>
                  <a:srgbClr val="FF0000"/>
                </a:solidFill>
              </a:rPr>
              <a:t> numbers </a:t>
            </a:r>
            <a:r>
              <a:rPr lang="en-US" sz="1800" dirty="0">
                <a:solidFill>
                  <a:srgbClr val="FF0000"/>
                </a:solidFill>
              </a:rPr>
              <a:t>shown in red are the values reported at bottom of their power flow diagrams</a:t>
            </a:r>
            <a:r>
              <a:rPr lang="en-US" sz="1800" dirty="0"/>
              <a:t>. The last line gives the correct summation. </a:t>
            </a: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64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82250" cy="1149350"/>
          </a:xfrm>
        </p:spPr>
        <p:txBody>
          <a:bodyPr>
            <a:normAutofit fontScale="90000"/>
          </a:bodyPr>
          <a:lstStyle/>
          <a:p>
            <a:pPr algn="ctr"/>
            <a:r>
              <a:rPr lang="en-US" dirty="0">
                <a:latin typeface="Arial" panose="020B0604020202020204" pitchFamily="34" charset="0"/>
                <a:cs typeface="Arial" panose="020B0604020202020204" pitchFamily="34" charset="0"/>
              </a:rPr>
              <a:t>Wild (2019, left pair) &amp; AR6 (2021, p.934), right pair) power-flow diagrams.</a:t>
            </a:r>
          </a:p>
        </p:txBody>
      </p:sp>
      <p:pic>
        <p:nvPicPr>
          <p:cNvPr id="1026" name="Picture 4"/>
          <p:cNvPicPr>
            <a:picLocks noChangeAspect="1" noChangeArrowheads="1"/>
          </p:cNvPicPr>
          <p:nvPr/>
        </p:nvPicPr>
        <p:blipFill>
          <a:blip r:embed="rId2">
            <a:extLst>
              <a:ext uri="{28A0092B-C50C-407E-A947-70E740481C1C}">
                <a14:useLocalDpi xmlns:a14="http://schemas.microsoft.com/office/drawing/2010/main" val="0"/>
              </a:ext>
            </a:extLst>
          </a:blip>
          <a:srcRect l="10719" t="8563" r="12788" b="19627"/>
          <a:stretch>
            <a:fillRect/>
          </a:stretch>
        </p:blipFill>
        <p:spPr bwMode="auto">
          <a:xfrm>
            <a:off x="1752599" y="1690688"/>
            <a:ext cx="3594904" cy="510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ontent Placeholder 3"/>
          <p:cNvPicPr>
            <a:picLocks noGrp="1" noChangeAspect="1" noChangeArrowheads="1"/>
          </p:cNvPicPr>
          <p:nvPr/>
        </p:nvPicPr>
        <p:blipFill>
          <a:blip r:embed="rId3">
            <a:extLst>
              <a:ext uri="{28A0092B-C50C-407E-A947-70E740481C1C}">
                <a14:useLocalDpi xmlns:a14="http://schemas.microsoft.com/office/drawing/2010/main" val="0"/>
              </a:ext>
            </a:extLst>
          </a:blip>
          <a:srcRect t="6705" b="12556"/>
          <a:stretch>
            <a:fillRect/>
          </a:stretch>
        </p:blipFill>
        <p:spPr bwMode="auto">
          <a:xfrm>
            <a:off x="5729468" y="1702263"/>
            <a:ext cx="4386805" cy="491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73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IV. Some important properties of clouds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6"/>
            <a:ext cx="10515600" cy="508000"/>
          </a:xfrm>
        </p:spPr>
        <p:txBody>
          <a:bodyPr>
            <a:normAutofit/>
          </a:bodyPr>
          <a:lstStyle/>
          <a:p>
            <a:pPr marL="0" indent="0" algn="ctr">
              <a:buNone/>
            </a:pPr>
            <a:r>
              <a:rPr lang="en-US" sz="2400" b="1" dirty="0">
                <a:latin typeface="Arial" panose="020B0604020202020204" pitchFamily="34" charset="0"/>
                <a:cs typeface="Arial" panose="020B0604020202020204" pitchFamily="34" charset="0"/>
              </a:rPr>
              <a:t>What does the Earth look like when viewed from space in sunlight?</a:t>
            </a: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2050" name="Picture 3" descr="Our moon has been slowly drifting away from Earth over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2817812"/>
            <a:ext cx="27130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The Blue Marble: Taken by Apollo 17 astronauts on December 7, 1972. The  image is one of the few to show an almost fully illuminated Earth disk, as  the astronauts had t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2" y="2817812"/>
            <a:ext cx="26511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Our View of Earth From Space Is in Danger | WI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3286" y="2817811"/>
            <a:ext cx="2551113" cy="263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Astronauts Describe Seeing Earth From Space - YouTube"/>
          <p:cNvPicPr>
            <a:picLocks noChangeAspect="1" noChangeArrowheads="1"/>
          </p:cNvPicPr>
          <p:nvPr/>
        </p:nvPicPr>
        <p:blipFill>
          <a:blip r:embed="rId5">
            <a:extLst>
              <a:ext uri="{28A0092B-C50C-407E-A947-70E740481C1C}">
                <a14:useLocalDpi xmlns:a14="http://schemas.microsoft.com/office/drawing/2010/main" val="0"/>
              </a:ext>
            </a:extLst>
          </a:blip>
          <a:srcRect b="13243"/>
          <a:stretch>
            <a:fillRect/>
          </a:stretch>
        </p:blipFill>
        <p:spPr bwMode="auto">
          <a:xfrm>
            <a:off x="8534398" y="2817810"/>
            <a:ext cx="2956299" cy="262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38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68500"/>
          </a:xfrm>
        </p:spPr>
        <p:txBody>
          <a:bodyPr>
            <a:normAutofit/>
          </a:bodyPr>
          <a:lstStyle/>
          <a:p>
            <a:pPr algn="ctr"/>
            <a:r>
              <a:rPr lang="en-US" dirty="0">
                <a:latin typeface="Arial" panose="020B0604020202020204" pitchFamily="34" charset="0"/>
                <a:cs typeface="Arial" panose="020B0604020202020204" pitchFamily="34" charset="0"/>
              </a:rPr>
              <a:t>There are </a:t>
            </a:r>
            <a:r>
              <a:rPr lang="en-US" dirty="0" smtClean="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important take-home messages to be gleaned from these satellite photographs.</a:t>
            </a:r>
          </a:p>
        </p:txBody>
      </p:sp>
      <p:sp>
        <p:nvSpPr>
          <p:cNvPr id="3" name="Content Placeholder 2"/>
          <p:cNvSpPr>
            <a:spLocks noGrp="1"/>
          </p:cNvSpPr>
          <p:nvPr>
            <p:ph idx="1"/>
          </p:nvPr>
        </p:nvSpPr>
        <p:spPr>
          <a:xfrm>
            <a:off x="838200" y="2511424"/>
            <a:ext cx="10515600" cy="3927475"/>
          </a:xfrm>
        </p:spPr>
        <p:txBody>
          <a:bodyPr>
            <a:normAutofit fontScale="92500" lnSpcReduction="20000"/>
          </a:bodyPr>
          <a:lstStyle/>
          <a:p>
            <a:pPr marL="514350" indent="-514350">
              <a:buFont typeface="+mj-lt"/>
              <a:buAutoNum type="arabicPeriod"/>
            </a:pPr>
            <a:r>
              <a:rPr lang="en-US" sz="3000" dirty="0">
                <a:latin typeface="Arial" panose="020B0604020202020204" pitchFamily="34" charset="0"/>
                <a:cs typeface="Arial" panose="020B0604020202020204" pitchFamily="34" charset="0"/>
              </a:rPr>
              <a:t>Clouds reflect dramatically more sunlight than the rest of the planet does! </a:t>
            </a:r>
            <a:endParaRPr lang="en-US" sz="3000" dirty="0" smtClean="0">
              <a:latin typeface="Arial" panose="020B0604020202020204" pitchFamily="34" charset="0"/>
              <a:cs typeface="Arial" panose="020B0604020202020204" pitchFamily="34" charset="0"/>
            </a:endParaRPr>
          </a:p>
          <a:p>
            <a:pPr marL="514350" indent="-514350">
              <a:buFont typeface="+mj-lt"/>
              <a:buAutoNum type="arabicPeriod"/>
            </a:pPr>
            <a:r>
              <a:rPr lang="en-US" sz="3000" dirty="0" smtClean="0">
                <a:latin typeface="Arial" panose="020B0604020202020204" pitchFamily="34" charset="0"/>
                <a:cs typeface="Arial" panose="020B0604020202020204" pitchFamily="34" charset="0"/>
              </a:rPr>
              <a:t>Clouds </a:t>
            </a:r>
            <a:r>
              <a:rPr lang="en-US" sz="3000" dirty="0">
                <a:latin typeface="Arial" panose="020B0604020202020204" pitchFamily="34" charset="0"/>
                <a:cs typeface="Arial" panose="020B0604020202020204" pitchFamily="34" charset="0"/>
              </a:rPr>
              <a:t>of all types appear bright white! </a:t>
            </a:r>
            <a:endParaRPr lang="en-US" sz="3000" dirty="0" smtClean="0">
              <a:latin typeface="Arial" panose="020B0604020202020204" pitchFamily="34" charset="0"/>
              <a:cs typeface="Arial" panose="020B0604020202020204" pitchFamily="34" charset="0"/>
            </a:endParaRPr>
          </a:p>
          <a:p>
            <a:pPr marL="514350" indent="-514350">
              <a:buFont typeface="+mj-lt"/>
              <a:buAutoNum type="arabicPeriod"/>
            </a:pPr>
            <a:r>
              <a:rPr lang="en-US" sz="3000" dirty="0" smtClean="0">
                <a:latin typeface="Arial" panose="020B0604020202020204" pitchFamily="34" charset="0"/>
                <a:cs typeface="Arial" panose="020B0604020202020204" pitchFamily="34" charset="0"/>
              </a:rPr>
              <a:t>The photos (along </a:t>
            </a:r>
            <a:r>
              <a:rPr lang="en-US" sz="3000" dirty="0">
                <a:latin typeface="Arial" panose="020B0604020202020204" pitchFamily="34" charset="0"/>
                <a:cs typeface="Arial" panose="020B0604020202020204" pitchFamily="34" charset="0"/>
              </a:rPr>
              <a:t>with a large number of careful </a:t>
            </a:r>
            <a:r>
              <a:rPr lang="en-US" sz="3000" dirty="0" smtClean="0">
                <a:latin typeface="Arial" panose="020B0604020202020204" pitchFamily="34" charset="0"/>
                <a:cs typeface="Arial" panose="020B0604020202020204" pitchFamily="34" charset="0"/>
              </a:rPr>
              <a:t>measurements) </a:t>
            </a:r>
            <a:r>
              <a:rPr lang="en-US" sz="3000" dirty="0">
                <a:latin typeface="Arial" panose="020B0604020202020204" pitchFamily="34" charset="0"/>
                <a:cs typeface="Arial" panose="020B0604020202020204" pitchFamily="34" charset="0"/>
              </a:rPr>
              <a:t>strongly suggest that </a:t>
            </a:r>
            <a:r>
              <a:rPr lang="en-US" sz="3000" dirty="0" smtClean="0">
                <a:latin typeface="Arial" panose="020B0604020202020204" pitchFamily="34" charset="0"/>
                <a:cs typeface="Arial" panose="020B0604020202020204" pitchFamily="34" charset="0"/>
              </a:rPr>
              <a:t>the average cloud- </a:t>
            </a:r>
            <a:r>
              <a:rPr lang="en-US" sz="3000" dirty="0">
                <a:latin typeface="Arial" panose="020B0604020202020204" pitchFamily="34" charset="0"/>
                <a:cs typeface="Arial" panose="020B0604020202020204" pitchFamily="34" charset="0"/>
              </a:rPr>
              <a:t>reflectivity </a:t>
            </a:r>
            <a:r>
              <a:rPr lang="en-US" sz="3000" dirty="0" smtClean="0">
                <a:latin typeface="Arial" panose="020B0604020202020204" pitchFamily="34" charset="0"/>
                <a:cs typeface="Arial" panose="020B0604020202020204" pitchFamily="34" charset="0"/>
              </a:rPr>
              <a:t>(of sunlight) </a:t>
            </a:r>
            <a:r>
              <a:rPr lang="en-US" sz="3000" dirty="0">
                <a:latin typeface="Arial" panose="020B0604020202020204" pitchFamily="34" charset="0"/>
                <a:cs typeface="Arial" panose="020B0604020202020204" pitchFamily="34" charset="0"/>
              </a:rPr>
              <a:t>is about 0.8 – 0.9. </a:t>
            </a:r>
            <a:r>
              <a:rPr lang="en-US" sz="3000" dirty="0" smtClean="0">
                <a:latin typeface="Arial" panose="020B0604020202020204" pitchFamily="34" charset="0"/>
                <a:cs typeface="Arial" panose="020B0604020202020204" pitchFamily="34" charset="0"/>
              </a:rPr>
              <a:t>(For </a:t>
            </a:r>
            <a:r>
              <a:rPr lang="en-US" sz="3000" dirty="0">
                <a:latin typeface="Arial" panose="020B0604020202020204" pitchFamily="34" charset="0"/>
                <a:cs typeface="Arial" panose="020B0604020202020204" pitchFamily="34" charset="0"/>
              </a:rPr>
              <a:t>comparison, white paper has a reflectivity of ≈ 0.99</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marL="514350" indent="-514350">
              <a:buFont typeface="+mj-lt"/>
              <a:buAutoNum type="arabicPeriod"/>
            </a:pP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rest of the planet appears much darker than the clouds. </a:t>
            </a: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average reflectivity of </a:t>
            </a:r>
            <a:r>
              <a:rPr lang="en-US" sz="3000" dirty="0" smtClean="0">
                <a:latin typeface="Arial" panose="020B0604020202020204" pitchFamily="34" charset="0"/>
                <a:cs typeface="Arial" panose="020B0604020202020204" pitchFamily="34" charset="0"/>
              </a:rPr>
              <a:t>land (green and </a:t>
            </a:r>
            <a:r>
              <a:rPr lang="en-US" sz="3000" dirty="0" smtClean="0">
                <a:latin typeface="Arial" panose="020B0604020202020204" pitchFamily="34" charset="0"/>
                <a:cs typeface="Arial" panose="020B0604020202020204" pitchFamily="34" charset="0"/>
              </a:rPr>
              <a:t>brown areas)  </a:t>
            </a:r>
            <a:r>
              <a:rPr lang="en-US" sz="3000" dirty="0">
                <a:latin typeface="Arial" panose="020B0604020202020204" pitchFamily="34" charset="0"/>
                <a:cs typeface="Arial" panose="020B0604020202020204" pitchFamily="34" charset="0"/>
              </a:rPr>
              <a:t>and ocean </a:t>
            </a:r>
            <a:r>
              <a:rPr lang="en-US" sz="3000" dirty="0" smtClean="0">
                <a:latin typeface="Arial" panose="020B0604020202020204" pitchFamily="34" charset="0"/>
                <a:cs typeface="Arial" panose="020B0604020202020204" pitchFamily="34" charset="0"/>
              </a:rPr>
              <a:t>(dark </a:t>
            </a:r>
            <a:r>
              <a:rPr lang="en-US" sz="3000" dirty="0" smtClean="0">
                <a:latin typeface="Arial" panose="020B0604020202020204" pitchFamily="34" charset="0"/>
                <a:cs typeface="Arial" panose="020B0604020202020204" pitchFamily="34" charset="0"/>
              </a:rPr>
              <a:t>blue areas) </a:t>
            </a:r>
            <a:r>
              <a:rPr lang="en-US" sz="3000" dirty="0" smtClean="0">
                <a:latin typeface="Arial" panose="020B0604020202020204" pitchFamily="34" charset="0"/>
                <a:cs typeface="Arial" panose="020B0604020202020204" pitchFamily="34" charset="0"/>
              </a:rPr>
              <a:t>is </a:t>
            </a:r>
            <a:r>
              <a:rPr lang="en-US" sz="3000" dirty="0">
                <a:latin typeface="Arial" panose="020B0604020202020204" pitchFamily="34" charset="0"/>
                <a:cs typeface="Arial" panose="020B0604020202020204" pitchFamily="34" charset="0"/>
              </a:rPr>
              <a:t>≈ 0.16</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marL="514350" indent="-514350">
              <a:buFont typeface="+mj-lt"/>
              <a:buAutoNum type="arabicPeriod"/>
            </a:pPr>
            <a:r>
              <a:rPr lang="en-US" sz="3000" dirty="0" smtClean="0">
                <a:latin typeface="Arial" panose="020B0604020202020204" pitchFamily="34" charset="0"/>
                <a:cs typeface="Arial" panose="020B0604020202020204" pitchFamily="34" charset="0"/>
              </a:rPr>
              <a:t>Cloud </a:t>
            </a:r>
            <a:r>
              <a:rPr lang="en-US" sz="3000" dirty="0">
                <a:latin typeface="Arial" panose="020B0604020202020204" pitchFamily="34" charset="0"/>
                <a:cs typeface="Arial" panose="020B0604020202020204" pitchFamily="34" charset="0"/>
              </a:rPr>
              <a:t>coverage area is highly variable over the Earth</a:t>
            </a:r>
            <a:r>
              <a:rPr lang="en-US" sz="3000" dirty="0" smtClean="0">
                <a:latin typeface="Arial" panose="020B0604020202020204" pitchFamily="34" charset="0"/>
                <a:cs typeface="Arial" panose="020B0604020202020204" pitchFamily="34" charset="0"/>
              </a:rPr>
              <a:t>.</a:t>
            </a:r>
          </a:p>
          <a:p>
            <a:pPr marL="514350" indent="-514350">
              <a:buFont typeface="+mj-lt"/>
              <a:buAutoNum type="arabicPeriod"/>
            </a:pPr>
            <a:endParaRPr lang="en-US"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59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Arial" panose="020B0604020202020204" pitchFamily="34" charset="0"/>
                <a:cs typeface="Arial" panose="020B0604020202020204" pitchFamily="34" charset="0"/>
              </a:rPr>
              <a:t>Clouds cast dark shadows</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Clouds cast dark sharply-defined shadows on the surface below them. Just stand on a hillside on a partly cloudy day and watch the cloud shadows pass over the land below.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Watch your solar-panel output when a solitary cloud passes in front of the sun. Typically, the output drops to 50% or less.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Try reading a book indoors on a heavily overcast day without turning on the lights. You can’t. It’s too dark. Where did all of the missing sunlight go? Since water droplets negligibly absorb sunlight, the missing sunlight (typically 80-90% of it) got reflected back out into space</a:t>
            </a:r>
            <a:r>
              <a:rPr lang="en-US"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2474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anose="020B0604020202020204" pitchFamily="34" charset="0"/>
                <a:cs typeface="Arial" panose="020B0604020202020204" pitchFamily="34" charset="0"/>
              </a:rPr>
              <a:t>What </a:t>
            </a:r>
            <a:r>
              <a:rPr lang="en-US" sz="4000" dirty="0">
                <a:latin typeface="Arial" panose="020B0604020202020204" pitchFamily="34" charset="0"/>
                <a:cs typeface="Arial" panose="020B0604020202020204" pitchFamily="34" charset="0"/>
              </a:rPr>
              <a:t>does sunlight mostly do when it reaches the </a:t>
            </a:r>
            <a:r>
              <a:rPr lang="en-US" sz="4000" dirty="0" smtClean="0">
                <a:latin typeface="Arial" panose="020B0604020202020204" pitchFamily="34" charset="0"/>
                <a:cs typeface="Arial" panose="020B0604020202020204" pitchFamily="34" charset="0"/>
              </a:rPr>
              <a:t>Earth’s </a:t>
            </a:r>
            <a:r>
              <a:rPr lang="en-US" sz="4000" dirty="0">
                <a:latin typeface="Arial" panose="020B0604020202020204" pitchFamily="34" charset="0"/>
                <a:cs typeface="Arial" panose="020B0604020202020204" pitchFamily="34" charset="0"/>
              </a:rPr>
              <a:t>surface?</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It is commonly believed that sunlight that is absorbed by the Earth’s surface simply warms the surface. That may be true over land. But land represents only about 30% of the surface</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Oceans cover 70% of the Earth’s surface. Correspondingly</a:t>
            </a:r>
            <a:r>
              <a:rPr lang="en-US" dirty="0" smtClean="0">
                <a:latin typeface="Arial" panose="020B0604020202020204" pitchFamily="34" charset="0"/>
                <a:cs typeface="Arial" panose="020B0604020202020204" pitchFamily="34" charset="0"/>
              </a:rPr>
              <a:t>, about 70</a:t>
            </a:r>
            <a:r>
              <a:rPr lang="en-US" dirty="0">
                <a:latin typeface="Arial" panose="020B0604020202020204" pitchFamily="34" charset="0"/>
                <a:cs typeface="Arial" panose="020B0604020202020204" pitchFamily="34" charset="0"/>
              </a:rPr>
              <a:t>% of </a:t>
            </a:r>
            <a:r>
              <a:rPr lang="en-US" dirty="0" smtClean="0">
                <a:latin typeface="Arial" panose="020B0604020202020204" pitchFamily="34" charset="0"/>
                <a:cs typeface="Arial" panose="020B0604020202020204" pitchFamily="34" charset="0"/>
              </a:rPr>
              <a:t>incoming </a:t>
            </a:r>
            <a:r>
              <a:rPr lang="en-US" dirty="0">
                <a:latin typeface="Arial" panose="020B0604020202020204" pitchFamily="34" charset="0"/>
                <a:cs typeface="Arial" panose="020B0604020202020204" pitchFamily="34" charset="0"/>
              </a:rPr>
              <a:t>sunlight falls on the oceans</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Following the AR6 power-flow </a:t>
            </a:r>
            <a:r>
              <a:rPr lang="en-US" dirty="0" smtClean="0">
                <a:latin typeface="Arial" panose="020B0604020202020204" pitchFamily="34" charset="0"/>
                <a:cs typeface="Arial" panose="020B0604020202020204" pitchFamily="34" charset="0"/>
              </a:rPr>
              <a:t>diagram, 160 </a:t>
            </a:r>
            <a:r>
              <a:rPr lang="en-US" dirty="0">
                <a:latin typeface="Arial" panose="020B0604020202020204" pitchFamily="34" charset="0"/>
                <a:cs typeface="Arial" panose="020B0604020202020204" pitchFamily="34" charset="0"/>
              </a:rPr>
              <a:t>W/m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is absorbed by the whole Earth, meaning that roughly 70% X 160 = 112 W/m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is absorbed by oceans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AR6 power-flow </a:t>
            </a:r>
            <a:r>
              <a:rPr lang="en-US" dirty="0" smtClean="0">
                <a:latin typeface="Arial" panose="020B0604020202020204" pitchFamily="34" charset="0"/>
                <a:cs typeface="Arial" panose="020B0604020202020204" pitchFamily="34" charset="0"/>
              </a:rPr>
              <a:t>diagram indicates that </a:t>
            </a:r>
            <a:r>
              <a:rPr lang="en-US" dirty="0">
                <a:latin typeface="Arial" panose="020B0604020202020204" pitchFamily="34" charset="0"/>
                <a:cs typeface="Arial" panose="020B0604020202020204" pitchFamily="34" charset="0"/>
              </a:rPr>
              <a:t>82 W/m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is </a:t>
            </a:r>
            <a:r>
              <a:rPr lang="en-US" dirty="0" smtClean="0">
                <a:latin typeface="Arial" panose="020B0604020202020204" pitchFamily="34" charset="0"/>
                <a:cs typeface="Arial" panose="020B0604020202020204" pitchFamily="34" charset="0"/>
              </a:rPr>
              <a:t>used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evaporating </a:t>
            </a:r>
            <a:r>
              <a:rPr lang="en-US" dirty="0">
                <a:latin typeface="Arial" panose="020B0604020202020204" pitchFamily="34" charset="0"/>
                <a:cs typeface="Arial" panose="020B0604020202020204" pitchFamily="34" charset="0"/>
              </a:rPr>
              <a:t>water, and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for heating the </a:t>
            </a:r>
            <a:r>
              <a:rPr lang="en-US" dirty="0" smtClean="0">
                <a:latin typeface="Arial" panose="020B0604020202020204" pitchFamily="34" charset="0"/>
                <a:cs typeface="Arial" panose="020B0604020202020204" pitchFamily="34" charset="0"/>
              </a:rPr>
              <a:t>surface.</a:t>
            </a:r>
          </a:p>
          <a:p>
            <a:r>
              <a:rPr lang="en-US" dirty="0">
                <a:latin typeface="Arial" panose="020B0604020202020204" pitchFamily="34" charset="0"/>
                <a:cs typeface="Arial" panose="020B0604020202020204" pitchFamily="34" charset="0"/>
              </a:rPr>
              <a:t>Since clouds are mostly produced over the oceans (because that’s where the exposed water is), then 82/112 = </a:t>
            </a:r>
            <a:r>
              <a:rPr lang="en-US" u="sng" dirty="0">
                <a:latin typeface="Arial" panose="020B0604020202020204" pitchFamily="34" charset="0"/>
                <a:cs typeface="Arial" panose="020B0604020202020204" pitchFamily="34" charset="0"/>
              </a:rPr>
              <a:t>73% of the input energy absorbed by the Earth’s oceans is used, not for warming the Earth, but instead simply for making clouds.</a:t>
            </a:r>
          </a:p>
        </p:txBody>
      </p:sp>
    </p:spTree>
    <p:extLst>
      <p:ext uri="{BB962C8B-B14F-4D97-AF65-F5344CB8AC3E}">
        <p14:creationId xmlns:p14="http://schemas.microsoft.com/office/powerpoint/2010/main" val="3596635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375"/>
          </a:xfrm>
        </p:spPr>
        <p:txBody>
          <a:bodyPr>
            <a:normAutofit fontScale="90000"/>
          </a:bodyPr>
          <a:lstStyle/>
          <a:p>
            <a:pPr algn="ctr"/>
            <a:r>
              <a:rPr lang="en-US" sz="3000" dirty="0" smtClean="0">
                <a:latin typeface="Arial" panose="020B0604020202020204" pitchFamily="34" charset="0"/>
                <a:cs typeface="Arial" panose="020B0604020202020204" pitchFamily="34" charset="0"/>
              </a:rPr>
              <a:t>Satellite observations of cloud-cover fraction by King </a:t>
            </a:r>
            <a:r>
              <a:rPr lang="en-US" sz="3000" i="1" dirty="0" smtClean="0">
                <a:latin typeface="Arial" panose="020B0604020202020204" pitchFamily="34" charset="0"/>
                <a:cs typeface="Arial" panose="020B0604020202020204" pitchFamily="34" charset="0"/>
              </a:rPr>
              <a:t>et al</a:t>
            </a:r>
            <a:r>
              <a:rPr lang="en-US" sz="3000" dirty="0" smtClean="0">
                <a:latin typeface="Arial" panose="020B0604020202020204" pitchFamily="34" charset="0"/>
                <a:cs typeface="Arial" panose="020B0604020202020204" pitchFamily="34" charset="0"/>
              </a:rPr>
              <a:t>. (2013).</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172325" y="933450"/>
            <a:ext cx="4267200" cy="5647104"/>
          </a:xfrm>
        </p:spPr>
        <p:txBody>
          <a:bodyPr>
            <a:normAutofit fontScale="25000" lnSpcReduction="20000"/>
          </a:bodyPr>
          <a:lstStyle/>
          <a:p>
            <a:endParaRPr lang="en-US" sz="2900" dirty="0" smtClean="0">
              <a:latin typeface="Arial" panose="020B0604020202020204" pitchFamily="34" charset="0"/>
              <a:cs typeface="Arial" panose="020B0604020202020204" pitchFamily="34" charset="0"/>
            </a:endParaRPr>
          </a:p>
          <a:p>
            <a:r>
              <a:rPr lang="en-US" sz="5600" dirty="0" smtClean="0">
                <a:latin typeface="Arial" panose="020B0604020202020204" pitchFamily="34" charset="0"/>
                <a:cs typeface="Arial" panose="020B0604020202020204" pitchFamily="34" charset="0"/>
              </a:rPr>
              <a:t>King </a:t>
            </a:r>
            <a:r>
              <a:rPr lang="en-US" sz="5600" i="1" dirty="0" smtClean="0">
                <a:latin typeface="Arial" panose="020B0604020202020204" pitchFamily="34" charset="0"/>
                <a:cs typeface="Arial" panose="020B0604020202020204" pitchFamily="34" charset="0"/>
              </a:rPr>
              <a:t>et al</a:t>
            </a:r>
            <a:r>
              <a:rPr lang="en-US" sz="5600" dirty="0" smtClean="0">
                <a:latin typeface="Arial" panose="020B0604020202020204" pitchFamily="34" charset="0"/>
                <a:cs typeface="Arial" panose="020B0604020202020204" pitchFamily="34" charset="0"/>
              </a:rPr>
              <a:t>. </a:t>
            </a:r>
            <a:r>
              <a:rPr lang="en-US" sz="5600" dirty="0" smtClean="0">
                <a:latin typeface="Arial" panose="020B0604020202020204" pitchFamily="34" charset="0"/>
                <a:cs typeface="Arial" panose="020B0604020202020204" pitchFamily="34" charset="0"/>
              </a:rPr>
              <a:t>(2013) analyzed </a:t>
            </a:r>
            <a:r>
              <a:rPr lang="en-US" sz="5600" dirty="0" smtClean="0">
                <a:latin typeface="Arial" panose="020B0604020202020204" pitchFamily="34" charset="0"/>
                <a:cs typeface="Arial" panose="020B0604020202020204" pitchFamily="34" charset="0"/>
              </a:rPr>
              <a:t>more than 12 years of data from the CERES Terra and Aqua sun-synchronous satellites, and measured the </a:t>
            </a:r>
            <a:r>
              <a:rPr lang="en-US" sz="5600" dirty="0" smtClean="0">
                <a:latin typeface="Arial" panose="020B0604020202020204" pitchFamily="34" charset="0"/>
                <a:cs typeface="Arial" panose="020B0604020202020204" pitchFamily="34" charset="0"/>
              </a:rPr>
              <a:t>daytime fractional </a:t>
            </a:r>
            <a:r>
              <a:rPr lang="en-US" sz="5600" dirty="0" smtClean="0">
                <a:latin typeface="Arial" panose="020B0604020202020204" pitchFamily="34" charset="0"/>
                <a:cs typeface="Arial" panose="020B0604020202020204" pitchFamily="34" charset="0"/>
              </a:rPr>
              <a:t>cloud cover, over ocean, land, and combined.</a:t>
            </a:r>
            <a:endParaRPr lang="en-US" sz="5600" dirty="0">
              <a:latin typeface="Arial" panose="020B0604020202020204" pitchFamily="34" charset="0"/>
              <a:cs typeface="Arial" panose="020B0604020202020204" pitchFamily="34" charset="0"/>
            </a:endParaRPr>
          </a:p>
          <a:p>
            <a:r>
              <a:rPr lang="en-US" sz="5600" dirty="0" smtClean="0">
                <a:latin typeface="Arial" panose="020B0604020202020204" pitchFamily="34" charset="0"/>
                <a:cs typeface="Arial" panose="020B0604020202020204" pitchFamily="34" charset="0"/>
              </a:rPr>
              <a:t>I </a:t>
            </a:r>
            <a:r>
              <a:rPr lang="en-US" sz="5600" dirty="0">
                <a:latin typeface="Arial" panose="020B0604020202020204" pitchFamily="34" charset="0"/>
                <a:cs typeface="Arial" panose="020B0604020202020204" pitchFamily="34" charset="0"/>
              </a:rPr>
              <a:t>have added </a:t>
            </a:r>
            <a:r>
              <a:rPr lang="en-US" sz="5600" dirty="0" smtClean="0">
                <a:latin typeface="Arial" panose="020B0604020202020204" pitchFamily="34" charset="0"/>
                <a:cs typeface="Arial" panose="020B0604020202020204" pitchFamily="34" charset="0"/>
              </a:rPr>
              <a:t>Outgoing </a:t>
            </a:r>
            <a:r>
              <a:rPr lang="en-US" sz="5600" dirty="0">
                <a:latin typeface="Arial" panose="020B0604020202020204" pitchFamily="34" charset="0"/>
                <a:cs typeface="Arial" panose="020B0604020202020204" pitchFamily="34" charset="0"/>
              </a:rPr>
              <a:t>(</a:t>
            </a:r>
            <a:r>
              <a:rPr lang="en-US" sz="5600" dirty="0" smtClean="0">
                <a:latin typeface="Arial" panose="020B0604020202020204" pitchFamily="34" charset="0"/>
                <a:cs typeface="Arial" panose="020B0604020202020204" pitchFamily="34" charset="0"/>
              </a:rPr>
              <a:t>reflected sunlight) </a:t>
            </a:r>
            <a:r>
              <a:rPr lang="en-US" sz="5600" dirty="0">
                <a:latin typeface="Arial" panose="020B0604020202020204" pitchFamily="34" charset="0"/>
                <a:cs typeface="Arial" panose="020B0604020202020204" pitchFamily="34" charset="0"/>
              </a:rPr>
              <a:t>SW power </a:t>
            </a:r>
            <a:r>
              <a:rPr lang="en-US" sz="5600" dirty="0" smtClean="0">
                <a:latin typeface="Arial" panose="020B0604020202020204" pitchFamily="34" charset="0"/>
                <a:cs typeface="Arial" panose="020B0604020202020204" pitchFamily="34" charset="0"/>
              </a:rPr>
              <a:t>scales, assuming a solar input power , 340 W/m</a:t>
            </a:r>
            <a:r>
              <a:rPr lang="en-US" sz="5600" baseline="30000" dirty="0" smtClean="0">
                <a:latin typeface="Arial" panose="020B0604020202020204" pitchFamily="34" charset="0"/>
                <a:cs typeface="Arial" panose="020B0604020202020204" pitchFamily="34" charset="0"/>
              </a:rPr>
              <a:t>2</a:t>
            </a:r>
            <a:r>
              <a:rPr lang="en-US" sz="5600" dirty="0" smtClean="0">
                <a:latin typeface="Arial" panose="020B0604020202020204" pitchFamily="34" charset="0"/>
                <a:cs typeface="Arial" panose="020B0604020202020204" pitchFamily="34" charset="0"/>
              </a:rPr>
              <a:t>.</a:t>
            </a:r>
            <a:endParaRPr lang="en-US" sz="5600" dirty="0" smtClean="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The </a:t>
            </a:r>
            <a:r>
              <a:rPr lang="en-US" sz="5600" dirty="0" smtClean="0">
                <a:latin typeface="Arial" panose="020B0604020202020204" pitchFamily="34" charset="0"/>
                <a:cs typeface="Arial" panose="020B0604020202020204" pitchFamily="34" charset="0"/>
              </a:rPr>
              <a:t>left-hand </a:t>
            </a:r>
            <a:r>
              <a:rPr lang="en-US" sz="5600" dirty="0">
                <a:latin typeface="Arial" panose="020B0604020202020204" pitchFamily="34" charset="0"/>
                <a:cs typeface="Arial" panose="020B0604020202020204" pitchFamily="34" charset="0"/>
              </a:rPr>
              <a:t>scale uses the parameters from the 2021 AR6 </a:t>
            </a:r>
            <a:r>
              <a:rPr lang="en-US" sz="5600" dirty="0" smtClean="0">
                <a:latin typeface="Arial" panose="020B0604020202020204" pitchFamily="34" charset="0"/>
                <a:cs typeface="Arial" panose="020B0604020202020204" pitchFamily="34" charset="0"/>
              </a:rPr>
              <a:t>report. It </a:t>
            </a:r>
            <a:r>
              <a:rPr lang="en-US" sz="5600" dirty="0">
                <a:latin typeface="Arial" panose="020B0604020202020204" pitchFamily="34" charset="0"/>
                <a:cs typeface="Arial" panose="020B0604020202020204" pitchFamily="34" charset="0"/>
              </a:rPr>
              <a:t>thus assumes an all-sky albedo = 0.3, and a clear-sky albedo = </a:t>
            </a:r>
            <a:r>
              <a:rPr lang="en-US" sz="5600" dirty="0" smtClean="0">
                <a:latin typeface="Arial" panose="020B0604020202020204" pitchFamily="34" charset="0"/>
                <a:cs typeface="Arial" panose="020B0604020202020204" pitchFamily="34" charset="0"/>
              </a:rPr>
              <a:t>0.16. Energy conservation further </a:t>
            </a:r>
            <a:r>
              <a:rPr lang="en-US" sz="5600" dirty="0">
                <a:latin typeface="Arial" panose="020B0604020202020204" pitchFamily="34" charset="0"/>
                <a:cs typeface="Arial" panose="020B0604020202020204" pitchFamily="34" charset="0"/>
              </a:rPr>
              <a:t>requires a cloudy-sky reflectivity (albedo) = 0.36. </a:t>
            </a:r>
            <a:r>
              <a:rPr lang="en-US" sz="5600" dirty="0" smtClean="0">
                <a:latin typeface="Arial" panose="020B0604020202020204" pitchFamily="34" charset="0"/>
                <a:cs typeface="Arial" panose="020B0604020202020204" pitchFamily="34" charset="0"/>
              </a:rPr>
              <a:t>(an unreasonable value). </a:t>
            </a:r>
            <a:r>
              <a:rPr lang="en-US" sz="5600" dirty="0" smtClean="0">
                <a:latin typeface="Arial" panose="020B0604020202020204" pitchFamily="34" charset="0"/>
                <a:cs typeface="Arial" panose="020B0604020202020204" pitchFamily="34" charset="0"/>
              </a:rPr>
              <a:t>On this scale, reflected </a:t>
            </a:r>
            <a:r>
              <a:rPr lang="en-US" sz="5600" dirty="0" smtClean="0">
                <a:latin typeface="Arial" panose="020B0604020202020204" pitchFamily="34" charset="0"/>
                <a:cs typeface="Arial" panose="020B0604020202020204" pitchFamily="34" charset="0"/>
              </a:rPr>
              <a:t>SW </a:t>
            </a:r>
            <a:r>
              <a:rPr lang="en-US" sz="5600" dirty="0" smtClean="0">
                <a:latin typeface="Arial" panose="020B0604020202020204" pitchFamily="34" charset="0"/>
                <a:cs typeface="Arial" panose="020B0604020202020204" pitchFamily="34" charset="0"/>
              </a:rPr>
              <a:t>power </a:t>
            </a:r>
            <a:r>
              <a:rPr lang="en-US" sz="5600" dirty="0" smtClean="0">
                <a:latin typeface="Arial" panose="020B0604020202020204" pitchFamily="34" charset="0"/>
                <a:cs typeface="Arial" panose="020B0604020202020204" pitchFamily="34" charset="0"/>
              </a:rPr>
              <a:t>fluctuates by as much as 18 W/m</a:t>
            </a:r>
            <a:r>
              <a:rPr lang="en-US" sz="5600" baseline="30000" dirty="0" smtClean="0">
                <a:latin typeface="Arial" panose="020B0604020202020204" pitchFamily="34" charset="0"/>
                <a:cs typeface="Arial" panose="020B0604020202020204" pitchFamily="34" charset="0"/>
              </a:rPr>
              <a:t>2</a:t>
            </a:r>
            <a:r>
              <a:rPr lang="en-US" sz="5600" dirty="0" smtClean="0">
                <a:latin typeface="Arial" panose="020B0604020202020204" pitchFamily="34" charset="0"/>
                <a:cs typeface="Arial" panose="020B0604020202020204" pitchFamily="34" charset="0"/>
              </a:rPr>
              <a:t>.</a:t>
            </a:r>
          </a:p>
          <a:p>
            <a:r>
              <a:rPr lang="en-US" sz="5600" dirty="0">
                <a:latin typeface="Arial" panose="020B0604020202020204" pitchFamily="34" charset="0"/>
                <a:cs typeface="Arial" panose="020B0604020202020204" pitchFamily="34" charset="0"/>
              </a:rPr>
              <a:t>The </a:t>
            </a:r>
            <a:r>
              <a:rPr lang="en-US" sz="5600" dirty="0" smtClean="0">
                <a:latin typeface="Arial" panose="020B0604020202020204" pitchFamily="34" charset="0"/>
                <a:cs typeface="Arial" panose="020B0604020202020204" pitchFamily="34" charset="0"/>
              </a:rPr>
              <a:t>right-hand </a:t>
            </a:r>
            <a:r>
              <a:rPr lang="en-US" sz="5600" dirty="0">
                <a:latin typeface="Arial" panose="020B0604020202020204" pitchFamily="34" charset="0"/>
                <a:cs typeface="Arial" panose="020B0604020202020204" pitchFamily="34" charset="0"/>
              </a:rPr>
              <a:t>scale uses the </a:t>
            </a:r>
            <a:r>
              <a:rPr lang="en-US" sz="5600" dirty="0" smtClean="0">
                <a:latin typeface="Arial" panose="020B0604020202020204" pitchFamily="34" charset="0"/>
                <a:cs typeface="Arial" panose="020B0604020202020204" pitchFamily="34" charset="0"/>
              </a:rPr>
              <a:t>same parameters, except that it assumes a </a:t>
            </a:r>
            <a:r>
              <a:rPr lang="en-US" sz="5600" dirty="0">
                <a:latin typeface="Arial" panose="020B0604020202020204" pitchFamily="34" charset="0"/>
                <a:cs typeface="Arial" panose="020B0604020202020204" pitchFamily="34" charset="0"/>
              </a:rPr>
              <a:t>cloudy-sky </a:t>
            </a:r>
            <a:r>
              <a:rPr lang="en-US" sz="5600" dirty="0" smtClean="0">
                <a:latin typeface="Arial" panose="020B0604020202020204" pitchFamily="34" charset="0"/>
                <a:cs typeface="Arial" panose="020B0604020202020204" pitchFamily="34" charset="0"/>
              </a:rPr>
              <a:t>albedo = 0.8, as per the cloud photos and various measurements. </a:t>
            </a:r>
            <a:r>
              <a:rPr lang="en-US" sz="5600" dirty="0">
                <a:latin typeface="Arial" panose="020B0604020202020204" pitchFamily="34" charset="0"/>
                <a:cs typeface="Arial" panose="020B0604020202020204" pitchFamily="34" charset="0"/>
              </a:rPr>
              <a:t>Reflected SW power </a:t>
            </a:r>
            <a:r>
              <a:rPr lang="en-US" sz="5600" dirty="0" smtClean="0">
                <a:latin typeface="Arial" panose="020B0604020202020204" pitchFamily="34" charset="0"/>
                <a:cs typeface="Arial" panose="020B0604020202020204" pitchFamily="34" charset="0"/>
              </a:rPr>
              <a:t>then fluctuates </a:t>
            </a:r>
            <a:r>
              <a:rPr lang="en-US" sz="5600" dirty="0">
                <a:latin typeface="Arial" panose="020B0604020202020204" pitchFamily="34" charset="0"/>
                <a:cs typeface="Arial" panose="020B0604020202020204" pitchFamily="34" charset="0"/>
              </a:rPr>
              <a:t>by as much as </a:t>
            </a:r>
            <a:r>
              <a:rPr lang="en-US" sz="5600" dirty="0" smtClean="0">
                <a:latin typeface="Arial" panose="020B0604020202020204" pitchFamily="34" charset="0"/>
                <a:cs typeface="Arial" panose="020B0604020202020204" pitchFamily="34" charset="0"/>
              </a:rPr>
              <a:t>55 </a:t>
            </a:r>
            <a:r>
              <a:rPr lang="en-US" sz="5600" dirty="0">
                <a:latin typeface="Arial" panose="020B0604020202020204" pitchFamily="34" charset="0"/>
                <a:cs typeface="Arial" panose="020B0604020202020204" pitchFamily="34" charset="0"/>
              </a:rPr>
              <a:t>W/m</a:t>
            </a:r>
            <a:r>
              <a:rPr lang="en-US" sz="5600" baseline="30000" dirty="0">
                <a:latin typeface="Arial" panose="020B0604020202020204" pitchFamily="34" charset="0"/>
                <a:cs typeface="Arial" panose="020B0604020202020204" pitchFamily="34" charset="0"/>
              </a:rPr>
              <a:t>2</a:t>
            </a:r>
            <a:r>
              <a:rPr lang="en-US" sz="5600" dirty="0" smtClean="0">
                <a:latin typeface="Arial" panose="020B0604020202020204" pitchFamily="34" charset="0"/>
                <a:cs typeface="Arial" panose="020B0604020202020204" pitchFamily="34" charset="0"/>
              </a:rPr>
              <a:t>.</a:t>
            </a:r>
          </a:p>
          <a:p>
            <a:r>
              <a:rPr lang="en-US" sz="5600" dirty="0" smtClean="0">
                <a:latin typeface="Arial" panose="020B0604020202020204" pitchFamily="34" charset="0"/>
                <a:cs typeface="Arial" panose="020B0604020202020204" pitchFamily="34" charset="0"/>
              </a:rPr>
              <a:t>For comparison, recall that the IPCC insists that the global average power imbalance is always precisely 0.7 </a:t>
            </a:r>
            <a:r>
              <a:rPr lang="en-US" sz="5600" dirty="0">
                <a:latin typeface="Arial" panose="020B0604020202020204" pitchFamily="34" charset="0"/>
                <a:cs typeface="Arial" panose="020B0604020202020204" pitchFamily="34" charset="0"/>
              </a:rPr>
              <a:t>± </a:t>
            </a:r>
            <a:r>
              <a:rPr lang="en-US" sz="5600" dirty="0" smtClean="0">
                <a:latin typeface="Arial" panose="020B0604020202020204" pitchFamily="34" charset="0"/>
                <a:cs typeface="Arial" panose="020B0604020202020204" pitchFamily="34" charset="0"/>
              </a:rPr>
              <a:t>0.1 </a:t>
            </a:r>
            <a:r>
              <a:rPr lang="en-US" sz="5600" dirty="0">
                <a:latin typeface="Arial" panose="020B0604020202020204" pitchFamily="34" charset="0"/>
                <a:cs typeface="Arial" panose="020B0604020202020204" pitchFamily="34" charset="0"/>
              </a:rPr>
              <a:t>W/m</a:t>
            </a:r>
            <a:r>
              <a:rPr lang="en-US" sz="5600" baseline="30000" dirty="0">
                <a:latin typeface="Arial" panose="020B0604020202020204" pitchFamily="34" charset="0"/>
                <a:cs typeface="Arial" panose="020B0604020202020204" pitchFamily="34" charset="0"/>
              </a:rPr>
              <a:t>2</a:t>
            </a:r>
            <a:r>
              <a:rPr lang="en-US" sz="5600" dirty="0">
                <a:latin typeface="Arial" panose="020B0604020202020204" pitchFamily="34" charset="0"/>
                <a:cs typeface="Arial" panose="020B0604020202020204" pitchFamily="34" charset="0"/>
              </a:rPr>
              <a:t> </a:t>
            </a:r>
            <a:r>
              <a:rPr lang="en-US" sz="5600" dirty="0" smtClean="0">
                <a:latin typeface="Arial" panose="020B0604020202020204" pitchFamily="34" charset="0"/>
                <a:cs typeface="Arial" panose="020B0604020202020204" pitchFamily="34" charset="0"/>
              </a:rPr>
              <a:t>(one-sigma </a:t>
            </a:r>
            <a:r>
              <a:rPr lang="en-US" sz="5600" dirty="0">
                <a:latin typeface="Arial" panose="020B0604020202020204" pitchFamily="34" charset="0"/>
                <a:cs typeface="Arial" panose="020B0604020202020204" pitchFamily="34" charset="0"/>
              </a:rPr>
              <a:t>error). </a:t>
            </a:r>
            <a:endParaRPr lang="en-US" sz="5600" dirty="0" smtClean="0">
              <a:latin typeface="Arial" panose="020B0604020202020204" pitchFamily="34" charset="0"/>
              <a:cs typeface="Arial" panose="020B0604020202020204" pitchFamily="34" charset="0"/>
            </a:endParaRPr>
          </a:p>
          <a:p>
            <a:r>
              <a:rPr lang="en-US" sz="5600" dirty="0" smtClean="0">
                <a:latin typeface="Arial" panose="020B0604020202020204" pitchFamily="34" charset="0"/>
                <a:cs typeface="Arial" panose="020B0604020202020204" pitchFamily="34" charset="0"/>
              </a:rPr>
              <a:t>The </a:t>
            </a:r>
            <a:r>
              <a:rPr lang="en-US" sz="5600" dirty="0" smtClean="0">
                <a:latin typeface="Arial" panose="020B0604020202020204" pitchFamily="34" charset="0"/>
                <a:cs typeface="Arial" panose="020B0604020202020204" pitchFamily="34" charset="0"/>
              </a:rPr>
              <a:t>albedo fluctuation data presented by Stephens </a:t>
            </a:r>
            <a:r>
              <a:rPr lang="en-US" sz="5600" i="1" dirty="0" smtClean="0">
                <a:latin typeface="Arial" panose="020B0604020202020204" pitchFamily="34" charset="0"/>
                <a:cs typeface="Arial" panose="020B0604020202020204" pitchFamily="34" charset="0"/>
              </a:rPr>
              <a:t>et al</a:t>
            </a:r>
            <a:r>
              <a:rPr lang="en-US" sz="5600" dirty="0" smtClean="0">
                <a:latin typeface="Arial" panose="020B0604020202020204" pitchFamily="34" charset="0"/>
                <a:cs typeface="Arial" panose="020B0604020202020204" pitchFamily="34" charset="0"/>
              </a:rPr>
              <a:t>. (2015, earlier slide</a:t>
            </a:r>
            <a:r>
              <a:rPr lang="en-US" sz="5600" dirty="0" smtClean="0">
                <a:latin typeface="Arial" panose="020B0604020202020204" pitchFamily="34" charset="0"/>
                <a:cs typeface="Arial" panose="020B0604020202020204" pitchFamily="34" charset="0"/>
              </a:rPr>
              <a:t>), compared to this Figure, </a:t>
            </a:r>
            <a:r>
              <a:rPr lang="en-US" sz="5600" dirty="0" smtClean="0">
                <a:latin typeface="Arial" panose="020B0604020202020204" pitchFamily="34" charset="0"/>
                <a:cs typeface="Arial" panose="020B0604020202020204" pitchFamily="34" charset="0"/>
              </a:rPr>
              <a:t>shows that the albedo fluctuation is due to cloud-cover fraction variation. </a:t>
            </a:r>
          </a:p>
          <a:p>
            <a:r>
              <a:rPr lang="en-US" sz="5600" dirty="0" smtClean="0">
                <a:latin typeface="Arial" panose="020B0604020202020204" pitchFamily="34" charset="0"/>
                <a:cs typeface="Arial" panose="020B0604020202020204" pitchFamily="34" charset="0"/>
              </a:rPr>
              <a:t>Conclusion: Cloud-fraction variation, especially for clouds passing from ocean to land, strongly modulates the Outgoing sunlight power, and strongly affects the power imbalance.</a:t>
            </a:r>
            <a:endParaRPr lang="en-US" sz="5600" dirty="0">
              <a:latin typeface="Arial" panose="020B0604020202020204" pitchFamily="34" charset="0"/>
              <a:cs typeface="Arial" panose="020B0604020202020204" pitchFamily="34" charset="0"/>
            </a:endParaRPr>
          </a:p>
          <a:p>
            <a:endParaRPr lang="en-US" sz="2000" dirty="0"/>
          </a:p>
          <a:p>
            <a:endParaRPr lang="en-US" sz="2000" dirty="0"/>
          </a:p>
          <a:p>
            <a:endParaRPr lang="en-US" sz="2000" dirty="0">
              <a:latin typeface="Arial" panose="020B0604020202020204" pitchFamily="34" charset="0"/>
              <a:cs typeface="Arial" panose="020B0604020202020204" pitchFamily="34" charset="0"/>
            </a:endParaRPr>
          </a:p>
        </p:txBody>
      </p:sp>
      <p:pic>
        <p:nvPicPr>
          <p:cNvPr id="3074"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l="2115" t="1224" r="6195" b="2234"/>
          <a:stretch>
            <a:fillRect/>
          </a:stretch>
        </p:blipFill>
        <p:spPr bwMode="auto">
          <a:xfrm rot="5400000">
            <a:off x="1670824" y="577077"/>
            <a:ext cx="458315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44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9"/>
            <a:ext cx="10515600" cy="771151"/>
          </a:xfrm>
        </p:spPr>
        <p:txBody>
          <a:bodyPr>
            <a:normAutofit/>
          </a:bodyPr>
          <a:lstStyle/>
          <a:p>
            <a:pPr algn="ctr"/>
            <a:r>
              <a:rPr lang="en-US" sz="3600" dirty="0">
                <a:latin typeface="Arial" panose="020B0604020202020204" pitchFamily="34" charset="0"/>
                <a:cs typeface="Arial" panose="020B0604020202020204" pitchFamily="34" charset="0"/>
              </a:rPr>
              <a:t>My cloud thermostat </a:t>
            </a:r>
            <a:r>
              <a:rPr lang="en-US" sz="3600" dirty="0" smtClean="0">
                <a:latin typeface="Arial" panose="020B0604020202020204" pitchFamily="34" charset="0"/>
                <a:cs typeface="Arial" panose="020B0604020202020204" pitchFamily="34" charset="0"/>
              </a:rPr>
              <a:t>model – how does it work?</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4875" y="1028699"/>
            <a:ext cx="10515600" cy="5667375"/>
          </a:xfrm>
        </p:spPr>
        <p:txBody>
          <a:bodyPr>
            <a:noAutofit/>
          </a:bodyPr>
          <a:lstStyle/>
          <a:p>
            <a:r>
              <a:rPr lang="en-US" sz="1400" dirty="0" smtClean="0">
                <a:latin typeface="Arial" panose="020B0604020202020204" pitchFamily="34" charset="0"/>
                <a:cs typeface="Arial" panose="020B0604020202020204" pitchFamily="34" charset="0"/>
              </a:rPr>
              <a:t>Recall that the </a:t>
            </a:r>
            <a:r>
              <a:rPr lang="en-US" sz="1400" dirty="0">
                <a:latin typeface="Arial" panose="020B0604020202020204" pitchFamily="34" charset="0"/>
                <a:cs typeface="Arial" panose="020B0604020202020204" pitchFamily="34" charset="0"/>
              </a:rPr>
              <a:t>IPCC’s AR6 power-flow map asserts that 73% of the input energy absorbed by the Earth’s oceans is used, not for warming the Earth, but instead simply for </a:t>
            </a:r>
            <a:r>
              <a:rPr lang="en-US" sz="1400" dirty="0" smtClean="0">
                <a:latin typeface="Arial" panose="020B0604020202020204" pitchFamily="34" charset="0"/>
                <a:cs typeface="Arial" panose="020B0604020202020204" pitchFamily="34" charset="0"/>
              </a:rPr>
              <a:t>evaporating seawater and making clouds, rather </a:t>
            </a:r>
            <a:r>
              <a:rPr lang="en-US" sz="1400" dirty="0">
                <a:latin typeface="Arial" panose="020B0604020202020204" pitchFamily="34" charset="0"/>
                <a:cs typeface="Arial" panose="020B0604020202020204" pitchFamily="34" charset="0"/>
              </a:rPr>
              <a:t>than for raising the </a:t>
            </a:r>
            <a:r>
              <a:rPr lang="en-US" sz="1400" dirty="0" smtClean="0">
                <a:latin typeface="Arial" panose="020B0604020202020204" pitchFamily="34" charset="0"/>
                <a:cs typeface="Arial" panose="020B0604020202020204" pitchFamily="34" charset="0"/>
              </a:rPr>
              <a:t>Earth’s surface </a:t>
            </a:r>
            <a:r>
              <a:rPr lang="en-US" sz="1400" dirty="0">
                <a:latin typeface="Arial" panose="020B0604020202020204" pitchFamily="34" charset="0"/>
                <a:cs typeface="Arial" panose="020B0604020202020204" pitchFamily="34" charset="0"/>
              </a:rPr>
              <a:t>temperature. </a:t>
            </a:r>
            <a:r>
              <a:rPr lang="en-US" sz="1400" dirty="0" smtClean="0">
                <a:latin typeface="Arial" panose="020B0604020202020204" pitchFamily="34" charset="0"/>
                <a:cs typeface="Arial" panose="020B0604020202020204" pitchFamily="34" charset="0"/>
              </a:rPr>
              <a:t>Recall that the Earth has a strongly varying cloud cover and albedo.</a:t>
            </a:r>
          </a:p>
          <a:p>
            <a:r>
              <a:rPr lang="en-US" sz="1400" dirty="0" smtClean="0">
                <a:latin typeface="Arial" panose="020B0604020202020204" pitchFamily="34" charset="0"/>
                <a:cs typeface="Arial" panose="020B0604020202020204" pitchFamily="34" charset="0"/>
              </a:rPr>
              <a:t>Temperature </a:t>
            </a:r>
            <a:r>
              <a:rPr lang="en-US" sz="1400" dirty="0">
                <a:latin typeface="Arial" panose="020B0604020202020204" pitchFamily="34" charset="0"/>
                <a:cs typeface="Arial" panose="020B0604020202020204" pitchFamily="34" charset="0"/>
              </a:rPr>
              <a:t>control of the </a:t>
            </a:r>
            <a:r>
              <a:rPr lang="en-US" sz="1400" dirty="0" smtClean="0">
                <a:latin typeface="Arial" panose="020B0604020202020204" pitchFamily="34" charset="0"/>
                <a:cs typeface="Arial" panose="020B0604020202020204" pitchFamily="34" charset="0"/>
              </a:rPr>
              <a:t>Earth’s </a:t>
            </a:r>
            <a:r>
              <a:rPr lang="en-US" sz="1400" dirty="0">
                <a:latin typeface="Arial" panose="020B0604020202020204" pitchFamily="34" charset="0"/>
                <a:cs typeface="Arial" panose="020B0604020202020204" pitchFamily="34" charset="0"/>
              </a:rPr>
              <a:t>surface </a:t>
            </a:r>
            <a:r>
              <a:rPr lang="en-US" sz="1400" dirty="0" smtClean="0">
                <a:latin typeface="Arial" panose="020B0604020202020204" pitchFamily="34" charset="0"/>
                <a:cs typeface="Arial" panose="020B0604020202020204" pitchFamily="34" charset="0"/>
              </a:rPr>
              <a:t>by </a:t>
            </a:r>
            <a:r>
              <a:rPr lang="en-US" sz="1400" dirty="0" smtClean="0">
                <a:latin typeface="Arial" panose="020B0604020202020204" pitchFamily="34" charset="0"/>
                <a:cs typeface="Arial" panose="020B0604020202020204" pitchFamily="34" charset="0"/>
              </a:rPr>
              <a:t>this </a:t>
            </a:r>
            <a:r>
              <a:rPr lang="en-US" sz="1400" dirty="0" smtClean="0">
                <a:latin typeface="Arial" panose="020B0604020202020204" pitchFamily="34" charset="0"/>
                <a:cs typeface="Arial" panose="020B0604020202020204" pitchFamily="34" charset="0"/>
              </a:rPr>
              <a:t>mechanism works exactly the same way as does </a:t>
            </a:r>
            <a:r>
              <a:rPr lang="en-US" sz="1400" dirty="0">
                <a:latin typeface="Arial" panose="020B0604020202020204" pitchFamily="34" charset="0"/>
                <a:cs typeface="Arial" panose="020B0604020202020204" pitchFamily="34" charset="0"/>
              </a:rPr>
              <a:t>a common </a:t>
            </a:r>
            <a:r>
              <a:rPr lang="en-US" sz="1400" dirty="0" smtClean="0">
                <a:latin typeface="Arial" panose="020B0604020202020204" pitchFamily="34" charset="0"/>
                <a:cs typeface="Arial" panose="020B0604020202020204" pitchFamily="34" charset="0"/>
              </a:rPr>
              <a:t>home thermostat. A thermostat </a:t>
            </a:r>
            <a:r>
              <a:rPr lang="en-US" sz="1400" dirty="0">
                <a:latin typeface="Arial" panose="020B0604020202020204" pitchFamily="34" charset="0"/>
                <a:cs typeface="Arial" panose="020B0604020202020204" pitchFamily="34" charset="0"/>
              </a:rPr>
              <a:t>automatically corrects a </a:t>
            </a:r>
            <a:r>
              <a:rPr lang="en-US" sz="1400" dirty="0" smtClean="0">
                <a:latin typeface="Arial" panose="020B0604020202020204" pitchFamily="34" charset="0"/>
                <a:cs typeface="Arial" panose="020B0604020202020204" pitchFamily="34" charset="0"/>
              </a:rPr>
              <a:t>structure’s </a:t>
            </a:r>
            <a:r>
              <a:rPr lang="en-US" sz="1400" dirty="0">
                <a:latin typeface="Arial" panose="020B0604020202020204" pitchFamily="34" charset="0"/>
                <a:cs typeface="Arial" panose="020B0604020202020204" pitchFamily="34" charset="0"/>
              </a:rPr>
              <a:t>temperature in the presence of </a:t>
            </a:r>
            <a:r>
              <a:rPr lang="en-US" sz="1400" dirty="0" smtClean="0">
                <a:latin typeface="Arial" panose="020B0604020202020204" pitchFamily="34" charset="0"/>
                <a:cs typeface="Arial" panose="020B0604020202020204" pitchFamily="34" charset="0"/>
              </a:rPr>
              <a:t>varying modest </a:t>
            </a:r>
            <a:r>
              <a:rPr lang="en-US" sz="1400" dirty="0">
                <a:latin typeface="Arial" panose="020B0604020202020204" pitchFamily="34" charset="0"/>
                <a:cs typeface="Arial" panose="020B0604020202020204" pitchFamily="34" charset="0"/>
              </a:rPr>
              <a:t>heat </a:t>
            </a:r>
            <a:r>
              <a:rPr lang="en-US" sz="1400" dirty="0" smtClean="0">
                <a:latin typeface="Arial" panose="020B0604020202020204" pitchFamily="34" charset="0"/>
                <a:cs typeface="Arial" panose="020B0604020202020204" pitchFamily="34" charset="0"/>
              </a:rPr>
              <a:t>leaks. </a:t>
            </a:r>
            <a:r>
              <a:rPr lang="en-US" sz="1400" dirty="0">
                <a:latin typeface="Arial" panose="020B0604020202020204" pitchFamily="34" charset="0"/>
                <a:cs typeface="Arial" panose="020B0604020202020204" pitchFamily="34" charset="0"/>
              </a:rPr>
              <a:t>For the earth, the presence of significant CO</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in the </a:t>
            </a:r>
            <a:r>
              <a:rPr lang="en-US" sz="1400" dirty="0" smtClean="0">
                <a:latin typeface="Arial" panose="020B0604020202020204" pitchFamily="34" charset="0"/>
                <a:cs typeface="Arial" panose="020B0604020202020204" pitchFamily="34" charset="0"/>
              </a:rPr>
              <a:t>earth’s atmosphere, manmade or not, provides, in fact, </a:t>
            </a:r>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very </a:t>
            </a:r>
            <a:r>
              <a:rPr lang="en-US" sz="1400" dirty="0">
                <a:latin typeface="Arial" panose="020B0604020202020204" pitchFamily="34" charset="0"/>
                <a:cs typeface="Arial" panose="020B0604020202020204" pitchFamily="34" charset="0"/>
              </a:rPr>
              <a:t>small heat </a:t>
            </a:r>
            <a:r>
              <a:rPr lang="en-US" sz="1400" dirty="0" smtClean="0">
                <a:latin typeface="Arial" panose="020B0604020202020204" pitchFamily="34" charset="0"/>
                <a:cs typeface="Arial" panose="020B0604020202020204" pitchFamily="34" charset="0"/>
              </a:rPr>
              <a:t>leak</a:t>
            </a:r>
            <a:r>
              <a:rPr lang="en-US" sz="1400" dirty="0" smtClean="0">
                <a:latin typeface="Arial" panose="020B0604020202020204" pitchFamily="34" charset="0"/>
                <a:cs typeface="Arial" panose="020B0604020202020204" pitchFamily="34" charset="0"/>
              </a:rPr>
              <a:t>. Note that, </a:t>
            </a:r>
            <a:r>
              <a:rPr lang="en-US" sz="1400" dirty="0" err="1" smtClean="0">
                <a:latin typeface="Arial" panose="020B0604020202020204" pitchFamily="34" charset="0"/>
                <a:cs typeface="Arial" panose="020B0604020202020204" pitchFamily="34" charset="0"/>
              </a:rPr>
              <a:t>jusl</a:t>
            </a:r>
            <a:r>
              <a:rPr lang="en-US" sz="1400" dirty="0" smtClean="0">
                <a:latin typeface="Arial" panose="020B0604020202020204" pitchFamily="34" charset="0"/>
                <a:cs typeface="Arial" panose="020B0604020202020204" pitchFamily="34" charset="0"/>
              </a:rPr>
              <a:t> like the Earth, the power imbalance is never zero. It is always fully heating or fully cooling.</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How does the cloud thermostat it work? When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Earth’s </a:t>
            </a:r>
            <a:r>
              <a:rPr lang="en-US" sz="1400" dirty="0">
                <a:latin typeface="Arial" panose="020B0604020202020204" pitchFamily="34" charset="0"/>
                <a:cs typeface="Arial" panose="020B0604020202020204" pitchFamily="34" charset="0"/>
              </a:rPr>
              <a:t>cloud-cover fraction is too </a:t>
            </a:r>
            <a:r>
              <a:rPr lang="en-US" sz="1400" dirty="0" smtClean="0">
                <a:latin typeface="Arial" panose="020B0604020202020204" pitchFamily="34" charset="0"/>
                <a:cs typeface="Arial" panose="020B0604020202020204" pitchFamily="34" charset="0"/>
              </a:rPr>
              <a:t>high, then the </a:t>
            </a:r>
            <a:r>
              <a:rPr lang="en-US" sz="1400" dirty="0">
                <a:latin typeface="Arial" panose="020B0604020202020204" pitchFamily="34" charset="0"/>
                <a:cs typeface="Arial" panose="020B0604020202020204" pitchFamily="34" charset="0"/>
              </a:rPr>
              <a:t>earth’s </a:t>
            </a:r>
            <a:r>
              <a:rPr lang="en-US" sz="1400" dirty="0" smtClean="0">
                <a:latin typeface="Arial" panose="020B0604020202020204" pitchFamily="34" charset="0"/>
                <a:cs typeface="Arial" panose="020B0604020202020204" pitchFamily="34" charset="0"/>
              </a:rPr>
              <a:t>s</a:t>
            </a:r>
            <a:r>
              <a:rPr lang="en-US" sz="1400" dirty="0" smtClean="0">
                <a:latin typeface="Arial" panose="020B0604020202020204" pitchFamily="34" charset="0"/>
                <a:cs typeface="Arial" panose="020B0604020202020204" pitchFamily="34" charset="0"/>
                <a:sym typeface="Wingdings" panose="05000000000000000000" pitchFamily="2" charset="2"/>
              </a:rPr>
              <a:t>urface </a:t>
            </a:r>
            <a:r>
              <a:rPr lang="en-US" sz="1400" dirty="0">
                <a:latin typeface="Arial" panose="020B0604020202020204" pitchFamily="34" charset="0"/>
                <a:cs typeface="Arial" panose="020B0604020202020204" pitchFamily="34" charset="0"/>
                <a:sym typeface="Wingdings" panose="05000000000000000000" pitchFamily="2" charset="2"/>
              </a:rPr>
              <a:t>temperature is </a:t>
            </a:r>
            <a:r>
              <a:rPr lang="en-US" sz="1400" dirty="0" smtClean="0">
                <a:latin typeface="Arial" panose="020B0604020202020204" pitchFamily="34" charset="0"/>
                <a:cs typeface="Arial" panose="020B0604020202020204" pitchFamily="34" charset="0"/>
                <a:sym typeface="Wingdings" panose="05000000000000000000" pitchFamily="2" charset="2"/>
              </a:rPr>
              <a:t>too low. Why</a:t>
            </a:r>
            <a:r>
              <a:rPr lang="en-US" sz="1400" dirty="0">
                <a:latin typeface="Arial" panose="020B0604020202020204" pitchFamily="34" charset="0"/>
                <a:cs typeface="Arial" panose="020B0604020202020204" pitchFamily="34" charset="0"/>
                <a:sym typeface="Wingdings" panose="05000000000000000000" pitchFamily="2" charset="2"/>
              </a:rPr>
              <a:t>? Clouds produce shadows. Cloudy days are cooler than sunny days. A </a:t>
            </a:r>
            <a:r>
              <a:rPr lang="en-US" sz="1400" dirty="0" smtClean="0">
                <a:latin typeface="Arial" panose="020B0604020202020204" pitchFamily="34" charset="0"/>
                <a:cs typeface="Arial" panose="020B0604020202020204" pitchFamily="34" charset="0"/>
                <a:sym typeface="Wingdings" panose="05000000000000000000" pitchFamily="2" charset="2"/>
              </a:rPr>
              <a:t>high </a:t>
            </a:r>
            <a:r>
              <a:rPr lang="en-US" sz="1400" dirty="0">
                <a:latin typeface="Arial" panose="020B0604020202020204" pitchFamily="34" charset="0"/>
                <a:cs typeface="Arial" panose="020B0604020202020204" pitchFamily="34" charset="0"/>
              </a:rPr>
              <a:t>cloud-cover fraction </a:t>
            </a:r>
            <a:r>
              <a:rPr lang="en-US" sz="1400" dirty="0">
                <a:latin typeface="Arial" panose="020B0604020202020204" pitchFamily="34" charset="0"/>
                <a:cs typeface="Arial" panose="020B0604020202020204" pitchFamily="34" charset="0"/>
                <a:sym typeface="Wingdings" panose="05000000000000000000" pitchFamily="2" charset="2"/>
              </a:rPr>
              <a:t>equals a </a:t>
            </a:r>
            <a:r>
              <a:rPr lang="en-US" sz="1400" dirty="0" smtClean="0">
                <a:latin typeface="Arial" panose="020B0604020202020204" pitchFamily="34" charset="0"/>
                <a:cs typeface="Arial" panose="020B0604020202020204" pitchFamily="34" charset="0"/>
                <a:sym typeface="Wingdings" panose="05000000000000000000" pitchFamily="2" charset="2"/>
              </a:rPr>
              <a:t>highly shadowed area. Remember </a:t>
            </a:r>
            <a:r>
              <a:rPr lang="en-US" sz="1400" dirty="0">
                <a:latin typeface="Arial" panose="020B0604020202020204" pitchFamily="34" charset="0"/>
                <a:cs typeface="Arial" panose="020B0604020202020204" pitchFamily="34" charset="0"/>
                <a:sym typeface="Wingdings" panose="05000000000000000000" pitchFamily="2" charset="2"/>
              </a:rPr>
              <a:t>that when trying to read a book indoors on an overcast day, there is not much </a:t>
            </a:r>
            <a:r>
              <a:rPr lang="en-US" sz="1400" dirty="0" smtClean="0">
                <a:latin typeface="Arial" panose="020B0604020202020204" pitchFamily="34" charset="0"/>
                <a:cs typeface="Arial" panose="020B0604020202020204" pitchFamily="34" charset="0"/>
                <a:sym typeface="Wingdings" panose="05000000000000000000" pitchFamily="2" charset="2"/>
              </a:rPr>
              <a:t>sunlight</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smtClean="0">
                <a:latin typeface="Arial" panose="020B0604020202020204" pitchFamily="34" charset="0"/>
                <a:cs typeface="Arial" panose="020B0604020202020204" pitchFamily="34" charset="0"/>
                <a:sym typeface="Wingdings" panose="05000000000000000000" pitchFamily="2" charset="2"/>
              </a:rPr>
              <a:t>With reduced </a:t>
            </a:r>
            <a:r>
              <a:rPr lang="en-US" sz="1400" dirty="0">
                <a:latin typeface="Arial" panose="020B0604020202020204" pitchFamily="34" charset="0"/>
                <a:cs typeface="Arial" panose="020B0604020202020204" pitchFamily="34" charset="0"/>
                <a:sym typeface="Wingdings" panose="05000000000000000000" pitchFamily="2" charset="2"/>
              </a:rPr>
              <a:t>sunlight </a:t>
            </a:r>
            <a:r>
              <a:rPr lang="en-US" sz="1400" dirty="0" smtClean="0">
                <a:latin typeface="Arial" panose="020B0604020202020204" pitchFamily="34" charset="0"/>
                <a:cs typeface="Arial" panose="020B0604020202020204" pitchFamily="34" charset="0"/>
                <a:sym typeface="Wingdings" panose="05000000000000000000" pitchFamily="2" charset="2"/>
              </a:rPr>
              <a:t>reaching </a:t>
            </a:r>
            <a:r>
              <a:rPr lang="en-US" sz="1400" dirty="0">
                <a:latin typeface="Arial" panose="020B0604020202020204" pitchFamily="34" charset="0"/>
                <a:cs typeface="Arial" panose="020B0604020202020204" pitchFamily="34" charset="0"/>
                <a:sym typeface="Wingdings" panose="05000000000000000000" pitchFamily="2" charset="2"/>
              </a:rPr>
              <a:t>the ocean’s </a:t>
            </a:r>
            <a:r>
              <a:rPr lang="en-US" sz="1400" dirty="0" smtClean="0">
                <a:latin typeface="Arial" panose="020B0604020202020204" pitchFamily="34" charset="0"/>
                <a:cs typeface="Arial" panose="020B0604020202020204" pitchFamily="34" charset="0"/>
                <a:sym typeface="Wingdings" panose="05000000000000000000" pitchFamily="2" charset="2"/>
              </a:rPr>
              <a:t>surface and lower temperature, the </a:t>
            </a:r>
            <a:r>
              <a:rPr lang="en-US" sz="1400" dirty="0">
                <a:latin typeface="Arial" panose="020B0604020202020204" pitchFamily="34" charset="0"/>
                <a:cs typeface="Arial" panose="020B0604020202020204" pitchFamily="34" charset="0"/>
                <a:sym typeface="Wingdings" panose="05000000000000000000" pitchFamily="2" charset="2"/>
              </a:rPr>
              <a:t>evaporation rate of seawater is reduced. </a:t>
            </a:r>
            <a:r>
              <a:rPr lang="en-US" sz="1400" dirty="0" smtClean="0">
                <a:latin typeface="Arial" panose="020B0604020202020204" pitchFamily="34" charset="0"/>
                <a:cs typeface="Arial" panose="020B0604020202020204" pitchFamily="34" charset="0"/>
                <a:sym typeface="Wingdings" panose="05000000000000000000" pitchFamily="2" charset="2"/>
              </a:rPr>
              <a:t>The </a:t>
            </a:r>
            <a:r>
              <a:rPr lang="en-US" sz="1400" dirty="0">
                <a:latin typeface="Arial" panose="020B0604020202020204" pitchFamily="34" charset="0"/>
                <a:cs typeface="Arial" panose="020B0604020202020204" pitchFamily="34" charset="0"/>
                <a:sym typeface="Wingdings" panose="05000000000000000000" pitchFamily="2" charset="2"/>
              </a:rPr>
              <a:t>cloud production rate </a:t>
            </a:r>
            <a:r>
              <a:rPr lang="en-US" sz="1400" dirty="0" smtClean="0">
                <a:latin typeface="Arial" panose="020B0604020202020204" pitchFamily="34" charset="0"/>
                <a:cs typeface="Arial" panose="020B0604020202020204" pitchFamily="34" charset="0"/>
                <a:sym typeface="Wingdings" panose="05000000000000000000" pitchFamily="2" charset="2"/>
              </a:rPr>
              <a:t>over ocean (70</a:t>
            </a:r>
            <a:r>
              <a:rPr lang="en-US" sz="1400" dirty="0">
                <a:latin typeface="Arial" panose="020B0604020202020204" pitchFamily="34" charset="0"/>
                <a:cs typeface="Arial" panose="020B0604020202020204" pitchFamily="34" charset="0"/>
                <a:sym typeface="Wingdings" panose="05000000000000000000" pitchFamily="2" charset="2"/>
              </a:rPr>
              <a:t>% of </a:t>
            </a:r>
            <a:r>
              <a:rPr lang="en-US" sz="1400" dirty="0" smtClean="0">
                <a:latin typeface="Arial" panose="020B0604020202020204" pitchFamily="34" charset="0"/>
                <a:cs typeface="Arial" panose="020B0604020202020204" pitchFamily="34" charset="0"/>
                <a:sym typeface="Wingdings" panose="05000000000000000000" pitchFamily="2" charset="2"/>
              </a:rPr>
              <a:t>the earth) is low because sunlight is needed to evaporate seawater. </a:t>
            </a:r>
            <a:r>
              <a:rPr lang="en-US" sz="1400" dirty="0">
                <a:latin typeface="Arial" panose="020B0604020202020204" pitchFamily="34" charset="0"/>
                <a:cs typeface="Arial" panose="020B0604020202020204" pitchFamily="34" charset="0"/>
                <a:sym typeface="Wingdings" panose="05000000000000000000" pitchFamily="2" charset="2"/>
              </a:rPr>
              <a:t>The </a:t>
            </a:r>
            <a:r>
              <a:rPr lang="en-US" sz="1400" dirty="0">
                <a:latin typeface="Arial" panose="020B0604020202020204" pitchFamily="34" charset="0"/>
                <a:cs typeface="Arial" panose="020B0604020202020204" pitchFamily="34" charset="0"/>
              </a:rPr>
              <a:t>earth’s </a:t>
            </a:r>
            <a:r>
              <a:rPr lang="en-US" sz="1400" dirty="0" smtClean="0">
                <a:latin typeface="Arial" panose="020B0604020202020204" pitchFamily="34" charset="0"/>
                <a:cs typeface="Arial" panose="020B0604020202020204" pitchFamily="34" charset="0"/>
              </a:rPr>
              <a:t>too-high cloud-cover </a:t>
            </a:r>
            <a:r>
              <a:rPr lang="en-US" sz="1400" dirty="0">
                <a:latin typeface="Arial" panose="020B0604020202020204" pitchFamily="34" charset="0"/>
                <a:cs typeface="Arial" panose="020B0604020202020204" pitchFamily="34" charset="0"/>
              </a:rPr>
              <a:t>fraction </a:t>
            </a:r>
            <a:r>
              <a:rPr lang="en-US" sz="1400" dirty="0" smtClean="0">
                <a:latin typeface="Arial" panose="020B0604020202020204" pitchFamily="34" charset="0"/>
                <a:cs typeface="Arial" panose="020B0604020202020204" pitchFamily="34" charset="0"/>
              </a:rPr>
              <a:t>obediently starts to decrease. Very quickly, </a:t>
            </a:r>
            <a:r>
              <a:rPr lang="en-US" sz="1400" dirty="0">
                <a:latin typeface="Arial" panose="020B0604020202020204" pitchFamily="34" charset="0"/>
                <a:cs typeface="Arial" panose="020B0604020202020204" pitchFamily="34" charset="0"/>
              </a:rPr>
              <a:t>cloud-cover fraction </a:t>
            </a:r>
            <a:r>
              <a:rPr lang="en-US" sz="1400" dirty="0" smtClean="0">
                <a:latin typeface="Arial" panose="020B0604020202020204" pitchFamily="34" charset="0"/>
                <a:cs typeface="Arial" panose="020B0604020202020204" pitchFamily="34" charset="0"/>
              </a:rPr>
              <a:t>decreases,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temperature increases. The Earth’s </a:t>
            </a:r>
            <a:r>
              <a:rPr lang="en-US" sz="1400" dirty="0">
                <a:latin typeface="Arial" panose="020B0604020202020204" pitchFamily="34" charset="0"/>
                <a:cs typeface="Arial" panose="020B0604020202020204" pitchFamily="34" charset="0"/>
              </a:rPr>
              <a:t>cloud-cover fraction is </a:t>
            </a:r>
            <a:r>
              <a:rPr lang="en-US" sz="1400" dirty="0" smtClean="0">
                <a:latin typeface="Arial" panose="020B0604020202020204" pitchFamily="34" charset="0"/>
                <a:cs typeface="Arial" panose="020B0604020202020204" pitchFamily="34" charset="0"/>
              </a:rPr>
              <a:t>no longer too high</a:t>
            </a:r>
            <a:r>
              <a:rPr lang="en-US" sz="1400" dirty="0">
                <a:latin typeface="Arial" panose="020B0604020202020204" pitchFamily="34" charset="0"/>
                <a:cs typeface="Arial" panose="020B0604020202020204" pitchFamily="34" charset="0"/>
              </a:rPr>
              <a:t>. Equilibrium cloud cover </a:t>
            </a:r>
            <a:r>
              <a:rPr lang="en-US" sz="1400" dirty="0" smtClean="0">
                <a:latin typeface="Arial" panose="020B0604020202020204" pitchFamily="34" charset="0"/>
                <a:cs typeface="Arial" panose="020B0604020202020204" pitchFamily="34" charset="0"/>
              </a:rPr>
              <a:t>and temperature are </a:t>
            </a:r>
            <a:r>
              <a:rPr lang="en-US" sz="1400" dirty="0">
                <a:latin typeface="Arial" panose="020B0604020202020204" pitchFamily="34" charset="0"/>
                <a:cs typeface="Arial" panose="020B0604020202020204" pitchFamily="34" charset="0"/>
              </a:rPr>
              <a:t>restored</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When the Earth’s cloud-cover fraction is too low, the </a:t>
            </a:r>
            <a:r>
              <a:rPr lang="en-US" sz="1400"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sym typeface="Wingdings" panose="05000000000000000000" pitchFamily="2" charset="2"/>
              </a:rPr>
              <a:t>urface temperature is </a:t>
            </a:r>
            <a:r>
              <a:rPr lang="en-US" sz="1400" dirty="0" smtClean="0">
                <a:latin typeface="Arial" panose="020B0604020202020204" pitchFamily="34" charset="0"/>
                <a:cs typeface="Arial" panose="020B0604020202020204" pitchFamily="34" charset="0"/>
                <a:sym typeface="Wingdings" panose="05000000000000000000" pitchFamily="2" charset="2"/>
              </a:rPr>
              <a:t>then too high, then </a:t>
            </a:r>
            <a:r>
              <a:rPr lang="en-US" sz="1400" dirty="0">
                <a:latin typeface="Arial" panose="020B0604020202020204" pitchFamily="34" charset="0"/>
                <a:cs typeface="Arial" panose="020B0604020202020204" pitchFamily="34" charset="0"/>
                <a:sym typeface="Wingdings" panose="05000000000000000000" pitchFamily="2" charset="2"/>
              </a:rPr>
              <a:t>the reverse process occurs. </a:t>
            </a:r>
            <a:r>
              <a:rPr lang="en-US" sz="1400" dirty="0" smtClean="0">
                <a:latin typeface="Arial" panose="020B0604020202020204" pitchFamily="34" charset="0"/>
                <a:cs typeface="Arial" panose="020B0604020202020204" pitchFamily="34" charset="0"/>
                <a:sym typeface="Wingdings" panose="05000000000000000000" pitchFamily="2" charset="2"/>
              </a:rPr>
              <a:t>With low cloud cover, lots of sunlight reaches the ocean surface. Increased sunlit area then evaporates more seawater. The cloud-production rate </a:t>
            </a:r>
            <a:r>
              <a:rPr lang="en-US" sz="1400" dirty="0">
                <a:latin typeface="Arial" panose="020B0604020202020204" pitchFamily="34" charset="0"/>
                <a:cs typeface="Arial" panose="020B0604020202020204" pitchFamily="34" charset="0"/>
              </a:rPr>
              <a:t>obediently </a:t>
            </a:r>
            <a:r>
              <a:rPr lang="en-US" sz="1400" dirty="0" smtClean="0">
                <a:latin typeface="Arial" panose="020B0604020202020204" pitchFamily="34" charset="0"/>
                <a:cs typeface="Arial" panose="020B0604020202020204" pitchFamily="34" charset="0"/>
                <a:sym typeface="Wingdings" panose="05000000000000000000" pitchFamily="2" charset="2"/>
              </a:rPr>
              <a:t>increases</a:t>
            </a:r>
            <a:r>
              <a:rPr lang="en-US" sz="1400" dirty="0" smtClean="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rPr>
              <a:t>is no longer too high</a:t>
            </a:r>
            <a:r>
              <a:rPr lang="en-US" sz="1400" dirty="0" smtClean="0">
                <a:latin typeface="Arial" panose="020B0604020202020204" pitchFamily="34" charset="0"/>
                <a:cs typeface="Arial" panose="020B0604020202020204" pitchFamily="34" charset="0"/>
                <a:sym typeface="Wingdings" panose="05000000000000000000" pitchFamily="2" charset="2"/>
              </a:rPr>
              <a:t> . </a:t>
            </a:r>
            <a:r>
              <a:rPr lang="en-US" sz="1400" dirty="0" smtClean="0">
                <a:latin typeface="Arial" panose="020B0604020202020204" pitchFamily="34" charset="0"/>
                <a:cs typeface="Arial" panose="020B0604020202020204" pitchFamily="34" charset="0"/>
              </a:rPr>
              <a:t>Equilibrium cloud cover is again restored.</a:t>
            </a:r>
          </a:p>
          <a:p>
            <a:r>
              <a:rPr lang="en-US" sz="1400" b="1" dirty="0" smtClean="0">
                <a:latin typeface="Arial" panose="020B0604020202020204" pitchFamily="34" charset="0"/>
                <a:cs typeface="Arial" panose="020B0604020202020204" pitchFamily="34" charset="0"/>
                <a:sym typeface="Wingdings" panose="05000000000000000000" pitchFamily="2" charset="2"/>
              </a:rPr>
              <a:t>Depending of one’s assumption regarding cloud reflectivity (albedo), the cloud thermostat mechanism has anywhere between 18 and 55 W/m</a:t>
            </a:r>
            <a:r>
              <a:rPr lang="en-US" sz="1400" b="1" baseline="30000" dirty="0" smtClean="0">
                <a:latin typeface="Arial" panose="020B0604020202020204" pitchFamily="34" charset="0"/>
                <a:cs typeface="Arial" panose="020B0604020202020204" pitchFamily="34" charset="0"/>
                <a:sym typeface="Wingdings" panose="05000000000000000000" pitchFamily="2" charset="2"/>
              </a:rPr>
              <a:t>2</a:t>
            </a:r>
            <a:r>
              <a:rPr lang="en-US" sz="1400" b="1" dirty="0" smtClean="0">
                <a:latin typeface="Arial" panose="020B0604020202020204" pitchFamily="34" charset="0"/>
                <a:cs typeface="Arial" panose="020B0604020202020204" pitchFamily="34" charset="0"/>
                <a:sym typeface="Wingdings" panose="05000000000000000000" pitchFamily="2" charset="2"/>
              </a:rPr>
              <a:t> power available from cloud-fraction variability to overcome a wimpy 0.7 W/m</a:t>
            </a:r>
            <a:r>
              <a:rPr lang="en-US" sz="1400" b="1" baseline="30000" dirty="0" smtClean="0">
                <a:latin typeface="Arial" panose="020B0604020202020204" pitchFamily="34" charset="0"/>
                <a:cs typeface="Arial" panose="020B0604020202020204" pitchFamily="34" charset="0"/>
                <a:sym typeface="Wingdings" panose="05000000000000000000" pitchFamily="2" charset="2"/>
              </a:rPr>
              <a:t>2</a:t>
            </a:r>
            <a:r>
              <a:rPr lang="en-US" sz="1400" b="1" dirty="0" smtClean="0">
                <a:latin typeface="Arial" panose="020B0604020202020204" pitchFamily="34" charset="0"/>
                <a:cs typeface="Arial" panose="020B0604020202020204" pitchFamily="34" charset="0"/>
                <a:sym typeface="Wingdings" panose="05000000000000000000" pitchFamily="2" charset="2"/>
              </a:rPr>
              <a:t> heat leak (allegedly blamed on greenhouse gasses) and to stabilize the Earth’s temperature, </a:t>
            </a:r>
            <a:r>
              <a:rPr lang="en-US" sz="1400" b="1" u="sng" dirty="0" smtClean="0">
                <a:latin typeface="Arial" panose="020B0604020202020204" pitchFamily="34" charset="0"/>
                <a:cs typeface="Arial" panose="020B0604020202020204" pitchFamily="34" charset="0"/>
                <a:sym typeface="Wingdings" panose="05000000000000000000" pitchFamily="2" charset="2"/>
              </a:rPr>
              <a:t>no matter what the greenhouse gas atmospheric concentration is!</a:t>
            </a:r>
          </a:p>
          <a:p>
            <a:r>
              <a:rPr lang="en-US" sz="1400" dirty="0" smtClean="0">
                <a:latin typeface="Arial" panose="020B0604020202020204" pitchFamily="34" charset="0"/>
                <a:cs typeface="Arial" panose="020B0604020202020204" pitchFamily="34" charset="0"/>
              </a:rPr>
              <a:t>These two fluctuating opposing processes, when in equilibrium, provide an equilibrium cloud-cover fraction, and an equilibrium average temperature. The earth thus has a built in thermostat</a:t>
            </a:r>
            <a:r>
              <a:rPr lang="en-US"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21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anose="020B0604020202020204" pitchFamily="34" charset="0"/>
                <a:cs typeface="Arial" panose="020B0604020202020204" pitchFamily="34" charset="0"/>
              </a:rPr>
              <a:t>Analysis of atmospheric feedback systems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515600" cy="4022725"/>
          </a:xfrm>
        </p:spPr>
        <p:txBody>
          <a:bodyPr>
            <a:normAutofit fontScale="70000" lnSpcReduction="20000"/>
          </a:bodyPr>
          <a:lstStyle/>
          <a:p>
            <a:r>
              <a:rPr lang="en-US"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IPCC’s second sacred task was to estimate the so-called feedback stability of the Earth’s atmosphere </a:t>
            </a:r>
            <a:r>
              <a:rPr lang="en-US" dirty="0">
                <a:latin typeface="Arial" panose="020B0604020202020204" pitchFamily="34" charset="0"/>
                <a:cs typeface="Arial" panose="020B0604020202020204" pitchFamily="34" charset="0"/>
              </a:rPr>
              <a:t>and its sensitivity </a:t>
            </a:r>
            <a:r>
              <a:rPr lang="en-US" dirty="0" smtClean="0">
                <a:latin typeface="Arial" panose="020B0604020202020204" pitchFamily="34" charset="0"/>
                <a:cs typeface="Arial" panose="020B0604020202020204" pitchFamily="34" charset="0"/>
              </a:rPr>
              <a:t>to external perturbations, such as increased greenhouse gasses, volcanism, etc.</a:t>
            </a:r>
          </a:p>
          <a:p>
            <a:r>
              <a:rPr lang="en-US" dirty="0" smtClean="0">
                <a:latin typeface="Arial" panose="020B0604020202020204" pitchFamily="34" charset="0"/>
                <a:cs typeface="Arial" panose="020B0604020202020204" pitchFamily="34" charset="0"/>
              </a:rPr>
              <a:t>Given </a:t>
            </a:r>
            <a:r>
              <a:rPr lang="en-US" dirty="0">
                <a:latin typeface="Arial" panose="020B0604020202020204" pitchFamily="34" charset="0"/>
                <a:cs typeface="Arial" panose="020B0604020202020204" pitchFamily="34" charset="0"/>
              </a:rPr>
              <a:t>huge observed fluctuations in Outgoing power, the Earth </a:t>
            </a:r>
            <a:r>
              <a:rPr lang="en-US" dirty="0" smtClean="0">
                <a:latin typeface="Arial" panose="020B0604020202020204" pitchFamily="34" charset="0"/>
                <a:cs typeface="Arial" panose="020B0604020202020204" pitchFamily="34" charset="0"/>
              </a:rPr>
              <a:t>obviously maintains </a:t>
            </a:r>
            <a:r>
              <a:rPr lang="en-US" dirty="0">
                <a:latin typeface="Arial" panose="020B0604020202020204" pitchFamily="34" charset="0"/>
                <a:cs typeface="Arial" panose="020B0604020202020204" pitchFamily="34" charset="0"/>
              </a:rPr>
              <a:t>a surprisingly stable long-term temperature.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Climate scientists have surmised the existence of a variety of </a:t>
            </a:r>
            <a:r>
              <a:rPr lang="en-US" dirty="0" smtClean="0">
                <a:latin typeface="Arial" panose="020B0604020202020204" pitchFamily="34" charset="0"/>
                <a:cs typeface="Arial" panose="020B0604020202020204" pitchFamily="34" charset="0"/>
              </a:rPr>
              <a:t>feedback </a:t>
            </a:r>
            <a:r>
              <a:rPr lang="en-US" dirty="0">
                <a:latin typeface="Arial" panose="020B0604020202020204" pitchFamily="34" charset="0"/>
                <a:cs typeface="Arial" panose="020B0604020202020204" pitchFamily="34" charset="0"/>
              </a:rPr>
              <a:t>mechanisms that account for </a:t>
            </a:r>
            <a:r>
              <a:rPr lang="en-US" dirty="0" smtClean="0">
                <a:latin typeface="Arial" panose="020B0604020202020204" pitchFamily="34" charset="0"/>
                <a:cs typeface="Arial" panose="020B0604020202020204" pitchFamily="34" charset="0"/>
              </a:rPr>
              <a:t>its evident </a:t>
            </a:r>
            <a:r>
              <a:rPr lang="en-US" dirty="0">
                <a:latin typeface="Arial" panose="020B0604020202020204" pitchFamily="34" charset="0"/>
                <a:cs typeface="Arial" panose="020B0604020202020204" pitchFamily="34" charset="0"/>
              </a:rPr>
              <a:t>stability</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Climate feedback systems are discussed extensively by the 2003 National Research Council / National Academy report “</a:t>
            </a:r>
            <a:r>
              <a:rPr lang="en-US" i="1" dirty="0">
                <a:latin typeface="Arial" panose="020B0604020202020204" pitchFamily="34" charset="0"/>
                <a:cs typeface="Arial" panose="020B0604020202020204" pitchFamily="34" charset="0"/>
              </a:rPr>
              <a:t>Understanding Climate Change Feedbacks</a:t>
            </a:r>
            <a:r>
              <a:rPr lang="en-US" dirty="0">
                <a:latin typeface="Arial" panose="020B0604020202020204" pitchFamily="34" charset="0"/>
                <a:cs typeface="Arial" panose="020B0604020202020204" pitchFamily="34" charset="0"/>
              </a:rPr>
              <a:t>”, by Sherwood </a:t>
            </a:r>
            <a:r>
              <a:rPr lang="en-US" i="1" dirty="0">
                <a:latin typeface="Arial" panose="020B0604020202020204" pitchFamily="34" charset="0"/>
                <a:cs typeface="Arial" panose="020B0604020202020204" pitchFamily="34" charset="0"/>
              </a:rPr>
              <a:t>et al</a:t>
            </a:r>
            <a:r>
              <a:rPr lang="en-US" dirty="0">
                <a:latin typeface="Arial" panose="020B0604020202020204" pitchFamily="34" charset="0"/>
                <a:cs typeface="Arial" panose="020B0604020202020204" pitchFamily="34" charset="0"/>
              </a:rPr>
              <a:t>. (2020 – the </a:t>
            </a:r>
            <a:r>
              <a:rPr lang="en-US" dirty="0" err="1">
                <a:latin typeface="Arial" panose="020B0604020202020204" pitchFamily="34" charset="0"/>
                <a:cs typeface="Arial" panose="020B0604020202020204" pitchFamily="34" charset="0"/>
              </a:rPr>
              <a:t>Ringsberg</a:t>
            </a:r>
            <a:r>
              <a:rPr lang="en-US" dirty="0">
                <a:latin typeface="Arial" panose="020B0604020202020204" pitchFamily="34" charset="0"/>
                <a:cs typeface="Arial" panose="020B0604020202020204" pitchFamily="34" charset="0"/>
              </a:rPr>
              <a:t> Castle study), and by AR6 (2021, </a:t>
            </a:r>
            <a:r>
              <a:rPr lang="en-US" dirty="0" smtClean="0">
                <a:latin typeface="Arial" panose="020B0604020202020204" pitchFamily="34" charset="0"/>
                <a:cs typeface="Arial" panose="020B0604020202020204" pitchFamily="34" charset="0"/>
              </a:rPr>
              <a:t>Chapter </a:t>
            </a:r>
            <a:r>
              <a:rPr lang="en-US" dirty="0">
                <a:latin typeface="Arial" panose="020B0604020202020204" pitchFamily="34" charset="0"/>
                <a:cs typeface="Arial" panose="020B0604020202020204" pitchFamily="34" charset="0"/>
              </a:rPr>
              <a:t>7.4</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I will follow the detailed methodology used by </a:t>
            </a:r>
            <a:r>
              <a:rPr lang="en-US" dirty="0">
                <a:latin typeface="Arial" panose="020B0604020202020204" pitchFamily="34" charset="0"/>
                <a:cs typeface="Arial" panose="020B0604020202020204" pitchFamily="34" charset="0"/>
              </a:rPr>
              <a:t>Sherwood </a:t>
            </a:r>
            <a:r>
              <a:rPr lang="en-US" i="1" dirty="0">
                <a:latin typeface="Arial" panose="020B0604020202020204" pitchFamily="34" charset="0"/>
                <a:cs typeface="Arial" panose="020B0604020202020204" pitchFamily="34" charset="0"/>
              </a:rPr>
              <a:t>et al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2020), except that I will remove one of their overly restrictive assumptions</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Viewed as a temperature-control feedback mechanism, the cloud thermostat has the strongest negative (stabilizing) feedback of any mechanism heretofore considered, as I now show.</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71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rial" panose="020B0604020202020204" pitchFamily="34" charset="0"/>
                <a:cs typeface="Arial" panose="020B0604020202020204" pitchFamily="34" charset="0"/>
              </a:rPr>
              <a:t>A brief digression –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What </a:t>
            </a:r>
            <a:r>
              <a:rPr lang="en-US" sz="3200" dirty="0">
                <a:latin typeface="Arial" panose="020B0604020202020204" pitchFamily="34" charset="0"/>
                <a:cs typeface="Arial" panose="020B0604020202020204" pitchFamily="34" charset="0"/>
              </a:rPr>
              <a:t>is the Earth’s so-called power </a:t>
            </a:r>
            <a:r>
              <a:rPr lang="en-US" sz="3200" dirty="0" smtClean="0">
                <a:latin typeface="Arial" panose="020B0604020202020204" pitchFamily="34" charset="0"/>
                <a:cs typeface="Arial" panose="020B0604020202020204" pitchFamily="34" charset="0"/>
              </a:rPr>
              <a:t>i</a:t>
            </a:r>
            <a:r>
              <a:rPr lang="en-US" sz="3200" u="sng" dirty="0" smtClean="0">
                <a:latin typeface="Arial" panose="020B0604020202020204" pitchFamily="34" charset="0"/>
                <a:cs typeface="Arial" panose="020B0604020202020204" pitchFamily="34" charset="0"/>
              </a:rPr>
              <a:t>m</a:t>
            </a:r>
            <a:r>
              <a:rPr lang="en-US" sz="3200" dirty="0" smtClean="0">
                <a:latin typeface="Arial" panose="020B0604020202020204" pitchFamily="34" charset="0"/>
                <a:cs typeface="Arial" panose="020B0604020202020204" pitchFamily="34" charset="0"/>
              </a:rPr>
              <a:t>balance</a:t>
            </a:r>
            <a:r>
              <a:rPr lang="en-US" sz="3200"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663615" y="1837199"/>
            <a:ext cx="10690185" cy="4679347"/>
          </a:xfrm>
        </p:spPr>
        <p:txBody>
          <a:bodyPr>
            <a:noAutofit/>
          </a:bodyPr>
          <a:lstStyle/>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Earth’s </a:t>
            </a:r>
            <a:r>
              <a:rPr lang="en-US" sz="2000" dirty="0" smtClean="0">
                <a:latin typeface="Arial" panose="020B0604020202020204" pitchFamily="34" charset="0"/>
                <a:cs typeface="Arial" panose="020B0604020202020204" pitchFamily="34" charset="0"/>
              </a:rPr>
              <a:t>power </a:t>
            </a:r>
            <a:r>
              <a:rPr lang="en-US" sz="2000" u="sng" dirty="0">
                <a:latin typeface="Arial" panose="020B0604020202020204" pitchFamily="34" charset="0"/>
                <a:cs typeface="Arial" panose="020B0604020202020204" pitchFamily="34" charset="0"/>
              </a:rPr>
              <a:t>im</a:t>
            </a:r>
            <a:r>
              <a:rPr lang="en-US" sz="2000" dirty="0">
                <a:latin typeface="Arial" panose="020B0604020202020204" pitchFamily="34" charset="0"/>
                <a:cs typeface="Arial" panose="020B0604020202020204" pitchFamily="34" charset="0"/>
              </a:rPr>
              <a:t>balance is the difference between its </a:t>
            </a:r>
            <a:r>
              <a:rPr lang="en-US" sz="2000" dirty="0" smtClean="0">
                <a:latin typeface="Arial" panose="020B0604020202020204" pitchFamily="34" charset="0"/>
                <a:cs typeface="Arial" panose="020B0604020202020204" pitchFamily="34" charset="0"/>
              </a:rPr>
              <a:t>radiation power-IN </a:t>
            </a:r>
            <a:r>
              <a:rPr lang="en-US" sz="2000" dirty="0">
                <a:latin typeface="Arial" panose="020B0604020202020204" pitchFamily="34" charset="0"/>
                <a:cs typeface="Arial" panose="020B0604020202020204" pitchFamily="34" charset="0"/>
              </a:rPr>
              <a:t>and its </a:t>
            </a:r>
            <a:r>
              <a:rPr lang="en-US" sz="2000" dirty="0" smtClean="0">
                <a:latin typeface="Arial" panose="020B0604020202020204" pitchFamily="34" charset="0"/>
                <a:cs typeface="Arial" panose="020B0604020202020204" pitchFamily="34" charset="0"/>
              </a:rPr>
              <a:t>power-OUT</a:t>
            </a:r>
            <a:r>
              <a:rPr lang="en-US" sz="2000" dirty="0">
                <a:latin typeface="Arial" panose="020B0604020202020204" pitchFamily="34" charset="0"/>
                <a:cs typeface="Arial" panose="020B0604020202020204" pitchFamily="34" charset="0"/>
              </a:rPr>
              <a:t>. More </a:t>
            </a:r>
            <a:r>
              <a:rPr lang="en-US" sz="2000" dirty="0" smtClean="0">
                <a:latin typeface="Arial" panose="020B0604020202020204" pitchFamily="34" charset="0"/>
                <a:cs typeface="Arial" panose="020B0604020202020204" pitchFamily="34" charset="0"/>
              </a:rPr>
              <a:t>power-IN </a:t>
            </a:r>
            <a:r>
              <a:rPr lang="en-US" sz="2000" dirty="0">
                <a:latin typeface="Arial" panose="020B0604020202020204" pitchFamily="34" charset="0"/>
                <a:cs typeface="Arial" panose="020B0604020202020204" pitchFamily="34" charset="0"/>
              </a:rPr>
              <a:t>than </a:t>
            </a:r>
            <a:r>
              <a:rPr lang="en-US" sz="2000" dirty="0" smtClean="0">
                <a:latin typeface="Arial" panose="020B0604020202020204" pitchFamily="34" charset="0"/>
                <a:cs typeface="Arial" panose="020B0604020202020204" pitchFamily="34" charset="0"/>
              </a:rPr>
              <a:t>power-OUT </a:t>
            </a:r>
            <a:r>
              <a:rPr lang="en-US" sz="2000" dirty="0">
                <a:latin typeface="Arial" panose="020B0604020202020204" pitchFamily="34" charset="0"/>
                <a:cs typeface="Arial" panose="020B0604020202020204" pitchFamily="34" charset="0"/>
              </a:rPr>
              <a:t>means that the </a:t>
            </a:r>
            <a:r>
              <a:rPr lang="en-US" sz="2000" dirty="0" smtClean="0">
                <a:latin typeface="Arial" panose="020B0604020202020204" pitchFamily="34" charset="0"/>
                <a:cs typeface="Arial" panose="020B0604020202020204" pitchFamily="34" charset="0"/>
              </a:rPr>
              <a:t>Earth </a:t>
            </a:r>
            <a:r>
              <a:rPr lang="en-US" sz="2000" dirty="0">
                <a:latin typeface="Arial" panose="020B0604020202020204" pitchFamily="34" charset="0"/>
                <a:cs typeface="Arial" panose="020B0604020202020204" pitchFamily="34" charset="0"/>
              </a:rPr>
              <a:t>is warming</a:t>
            </a:r>
            <a:r>
              <a:rPr lang="en-US" sz="2000"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 positive radiative power imbalance measured at the Top OF the Atmosphere is, in fact, the IPCC’s </a:t>
            </a:r>
            <a:r>
              <a:rPr lang="en-US" sz="2000" u="sng" dirty="0">
                <a:latin typeface="Arial" panose="020B0604020202020204" pitchFamily="34" charset="0"/>
                <a:cs typeface="Arial" panose="020B0604020202020204" pitchFamily="34" charset="0"/>
              </a:rPr>
              <a:t>definition</a:t>
            </a:r>
            <a:r>
              <a:rPr lang="en-US" sz="2000" dirty="0">
                <a:latin typeface="Arial" panose="020B0604020202020204" pitchFamily="34" charset="0"/>
                <a:cs typeface="Arial" panose="020B0604020202020204" pitchFamily="34" charset="0"/>
              </a:rPr>
              <a:t> of “global warming”.</a:t>
            </a:r>
          </a:p>
          <a:p>
            <a:r>
              <a:rPr lang="en-US" sz="2000" dirty="0" smtClean="0">
                <a:latin typeface="Arial" panose="020B0604020202020204" pitchFamily="34" charset="0"/>
                <a:cs typeface="Arial" panose="020B0604020202020204" pitchFamily="34" charset="0"/>
              </a:rPr>
              <a:t>Power-IN </a:t>
            </a:r>
            <a:r>
              <a:rPr lang="en-US" sz="2000" dirty="0">
                <a:latin typeface="Arial" panose="020B0604020202020204" pitchFamily="34" charset="0"/>
                <a:cs typeface="Arial" panose="020B0604020202020204" pitchFamily="34" charset="0"/>
              </a:rPr>
              <a:t>is the </a:t>
            </a:r>
            <a:r>
              <a:rPr lang="en-US" sz="2000" dirty="0" smtClean="0">
                <a:latin typeface="Arial" panose="020B0604020202020204" pitchFamily="34" charset="0"/>
                <a:cs typeface="Arial" panose="020B0604020202020204" pitchFamily="34" charset="0"/>
              </a:rPr>
              <a:t>sunlight power </a:t>
            </a:r>
            <a:r>
              <a:rPr lang="en-US" sz="2000" dirty="0">
                <a:latin typeface="Arial" panose="020B0604020202020204" pitchFamily="34" charset="0"/>
                <a:cs typeface="Arial" panose="020B0604020202020204" pitchFamily="34" charset="0"/>
              </a:rPr>
              <a:t>incident on the </a:t>
            </a:r>
            <a:r>
              <a:rPr lang="en-US" sz="2000" dirty="0" smtClean="0">
                <a:latin typeface="Arial" panose="020B0604020202020204" pitchFamily="34" charset="0"/>
                <a:cs typeface="Arial" panose="020B0604020202020204" pitchFamily="34" charset="0"/>
              </a:rPr>
              <a:t>Earth. </a:t>
            </a:r>
            <a:r>
              <a:rPr lang="en-US" sz="2000" dirty="0">
                <a:latin typeface="Arial" panose="020B0604020202020204" pitchFamily="34" charset="0"/>
                <a:cs typeface="Arial" panose="020B0604020202020204" pitchFamily="34" charset="0"/>
              </a:rPr>
              <a:t>The IPCC and climate scientists call it Short Wavelength (SW) Radiation. It is about 340 Watts per square meter of the </a:t>
            </a:r>
            <a:r>
              <a:rPr lang="en-US" sz="2000" dirty="0" smtClean="0">
                <a:latin typeface="Arial" panose="020B0604020202020204" pitchFamily="34" charset="0"/>
                <a:cs typeface="Arial" panose="020B0604020202020204" pitchFamily="34" charset="0"/>
              </a:rPr>
              <a:t>Earth’s </a:t>
            </a:r>
            <a:r>
              <a:rPr lang="en-US" sz="2000" dirty="0">
                <a:latin typeface="Arial" panose="020B0604020202020204" pitchFamily="34" charset="0"/>
                <a:cs typeface="Arial" panose="020B0604020202020204" pitchFamily="34" charset="0"/>
              </a:rPr>
              <a:t>surface </a:t>
            </a:r>
            <a:r>
              <a:rPr lang="en-US" sz="2000" dirty="0" smtClean="0">
                <a:latin typeface="Arial" panose="020B0604020202020204" pitchFamily="34" charset="0"/>
                <a:cs typeface="Arial" panose="020B0604020202020204" pitchFamily="34" charset="0"/>
              </a:rPr>
              <a:t>area.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Power-OUT </a:t>
            </a:r>
            <a:r>
              <a:rPr lang="en-US" sz="2000" dirty="0">
                <a:latin typeface="Arial" panose="020B0604020202020204" pitchFamily="34" charset="0"/>
                <a:cs typeface="Arial" panose="020B0604020202020204" pitchFamily="34" charset="0"/>
              </a:rPr>
              <a:t>has two </a:t>
            </a:r>
            <a:r>
              <a:rPr lang="en-US" sz="2000" dirty="0" smtClean="0">
                <a:latin typeface="Arial" panose="020B0604020202020204" pitchFamily="34" charset="0"/>
                <a:cs typeface="Arial" panose="020B0604020202020204" pitchFamily="34" charset="0"/>
              </a:rPr>
              <a:t>components: </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One </a:t>
            </a:r>
            <a:r>
              <a:rPr lang="en-US" sz="2000" dirty="0" smtClean="0">
                <a:latin typeface="Arial" panose="020B0604020202020204" pitchFamily="34" charset="0"/>
                <a:cs typeface="Arial" panose="020B0604020202020204" pitchFamily="34" charset="0"/>
              </a:rPr>
              <a:t>component  </a:t>
            </a:r>
            <a:r>
              <a:rPr lang="en-US" sz="2000" dirty="0">
                <a:latin typeface="Arial" panose="020B0604020202020204" pitchFamily="34" charset="0"/>
                <a:cs typeface="Arial" panose="020B0604020202020204" pitchFamily="34" charset="0"/>
              </a:rPr>
              <a:t>is the sunlight energy that is directly reflected by the Earth </a:t>
            </a:r>
            <a:r>
              <a:rPr lang="en-US" sz="2000" dirty="0" smtClean="0">
                <a:latin typeface="Arial" panose="020B0604020202020204" pitchFamily="34" charset="0"/>
                <a:cs typeface="Arial" panose="020B0604020202020204" pitchFamily="34" charset="0"/>
              </a:rPr>
              <a:t>back out 	into space</a:t>
            </a:r>
            <a:r>
              <a:rPr lang="en-US" sz="2000" dirty="0" smtClean="0">
                <a:latin typeface="Arial" panose="020B0604020202020204" pitchFamily="34" charset="0"/>
                <a:cs typeface="Arial" panose="020B0604020202020204" pitchFamily="34" charset="0"/>
              </a:rPr>
              <a:t>, whereinafter it can </a:t>
            </a:r>
            <a:r>
              <a:rPr lang="en-US" sz="2000" dirty="0">
                <a:latin typeface="Arial" panose="020B0604020202020204" pitchFamily="34" charset="0"/>
                <a:cs typeface="Arial" panose="020B0604020202020204" pitchFamily="34" charset="0"/>
              </a:rPr>
              <a:t>no longer heat the </a:t>
            </a:r>
            <a:r>
              <a:rPr lang="en-US" sz="2000" dirty="0" smtClean="0">
                <a:latin typeface="Arial" panose="020B0604020202020204" pitchFamily="34" charset="0"/>
                <a:cs typeface="Arial" panose="020B0604020202020204" pitchFamily="34" charset="0"/>
              </a:rPr>
              <a:t>planet. </a:t>
            </a:r>
            <a:r>
              <a:rPr lang="en-US" sz="2000" dirty="0">
                <a:latin typeface="Arial" panose="020B0604020202020204" pitchFamily="34" charset="0"/>
                <a:cs typeface="Arial" panose="020B0604020202020204" pitchFamily="34" charset="0"/>
              </a:rPr>
              <a:t>That </a:t>
            </a:r>
            <a:r>
              <a:rPr lang="en-US" sz="2000" dirty="0" smtClean="0">
                <a:latin typeface="Arial" panose="020B0604020202020204" pitchFamily="34" charset="0"/>
                <a:cs typeface="Arial" panose="020B0604020202020204" pitchFamily="34" charset="0"/>
              </a:rPr>
              <a:t>component </a:t>
            </a:r>
            <a:r>
              <a:rPr lang="en-US" sz="2000" dirty="0">
                <a:latin typeface="Arial" panose="020B0604020202020204" pitchFamily="34" charset="0"/>
                <a:cs typeface="Arial" panose="020B0604020202020204" pitchFamily="34" charset="0"/>
              </a:rPr>
              <a:t>is </a:t>
            </a:r>
            <a:r>
              <a:rPr lang="en-US" sz="2000" dirty="0" smtClean="0">
                <a:latin typeface="Arial" panose="020B0604020202020204" pitchFamily="34" charset="0"/>
                <a:cs typeface="Arial" panose="020B0604020202020204" pitchFamily="34" charset="0"/>
              </a:rPr>
              <a:t>claimed	by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IPCC to </a:t>
            </a:r>
            <a:r>
              <a:rPr lang="en-US" sz="2000" dirty="0">
                <a:latin typeface="Arial" panose="020B0604020202020204" pitchFamily="34" charset="0"/>
                <a:cs typeface="Arial" panose="020B0604020202020204" pitchFamily="34" charset="0"/>
              </a:rPr>
              <a:t>be about </a:t>
            </a:r>
            <a:r>
              <a:rPr lang="en-US" sz="2000" dirty="0" smtClean="0">
                <a:latin typeface="Arial" panose="020B0604020202020204" pitchFamily="34" charset="0"/>
                <a:cs typeface="Arial" panose="020B0604020202020204" pitchFamily="34" charset="0"/>
              </a:rPr>
              <a:t>100 </a:t>
            </a:r>
            <a:r>
              <a:rPr lang="en-US" sz="2000" dirty="0">
                <a:latin typeface="Arial" panose="020B0604020202020204" pitchFamily="34" charset="0"/>
                <a:cs typeface="Arial" panose="020B0604020202020204" pitchFamily="34" charset="0"/>
              </a:rPr>
              <a:t>W/m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other component  </a:t>
            </a: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the far-infrared heat radiated into space by a hot </a:t>
            </a:r>
            <a:r>
              <a:rPr lang="en-US" sz="2000" dirty="0" smtClean="0">
                <a:latin typeface="Arial" panose="020B0604020202020204" pitchFamily="34" charset="0"/>
                <a:cs typeface="Arial" panose="020B0604020202020204" pitchFamily="34" charset="0"/>
              </a:rPr>
              <a:t>	planet</a:t>
            </a:r>
            <a:r>
              <a:rPr lang="en-US" sz="2000" dirty="0">
                <a:latin typeface="Arial" panose="020B0604020202020204" pitchFamily="34" charset="0"/>
                <a:cs typeface="Arial" panose="020B0604020202020204" pitchFamily="34" charset="0"/>
              </a:rPr>
              <a:t>. It is </a:t>
            </a:r>
            <a:r>
              <a:rPr lang="en-US" sz="2000" dirty="0" smtClean="0">
                <a:latin typeface="Arial" panose="020B0604020202020204" pitchFamily="34" charset="0"/>
                <a:cs typeface="Arial" panose="020B0604020202020204" pitchFamily="34" charset="0"/>
              </a:rPr>
              <a:t>claimed to </a:t>
            </a:r>
            <a:r>
              <a:rPr lang="en-US" sz="2000" dirty="0">
                <a:latin typeface="Arial" panose="020B0604020202020204" pitchFamily="34" charset="0"/>
                <a:cs typeface="Arial" panose="020B0604020202020204" pitchFamily="34" charset="0"/>
              </a:rPr>
              <a:t>be about </a:t>
            </a:r>
            <a:r>
              <a:rPr lang="en-US" sz="2000" dirty="0" smtClean="0">
                <a:latin typeface="Arial" panose="020B0604020202020204" pitchFamily="34" charset="0"/>
                <a:cs typeface="Arial" panose="020B0604020202020204" pitchFamily="34" charset="0"/>
              </a:rPr>
              <a:t>240 W/m</a:t>
            </a:r>
            <a:r>
              <a:rPr lang="en-US" sz="2000" baseline="30000" dirty="0" smtClean="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The </a:t>
            </a:r>
            <a:r>
              <a:rPr lang="en-US" sz="2000" dirty="0" smtClean="0">
                <a:latin typeface="Arial" panose="020B0604020202020204" pitchFamily="34" charset="0"/>
                <a:cs typeface="Arial" panose="020B0604020202020204" pitchFamily="34" charset="0"/>
              </a:rPr>
              <a:t>IPCC </a:t>
            </a:r>
            <a:r>
              <a:rPr lang="en-US" sz="2000" dirty="0">
                <a:latin typeface="Arial" panose="020B0604020202020204" pitchFamily="34" charset="0"/>
                <a:cs typeface="Arial" panose="020B0604020202020204" pitchFamily="34" charset="0"/>
              </a:rPr>
              <a:t>calls the far-infrared </a:t>
            </a:r>
            <a:r>
              <a:rPr lang="en-US" sz="2000" dirty="0" smtClean="0">
                <a:latin typeface="Arial" panose="020B0604020202020204" pitchFamily="34" charset="0"/>
                <a:cs typeface="Arial" panose="020B0604020202020204" pitchFamily="34" charset="0"/>
              </a:rPr>
              <a:t>	heat radiation component, </a:t>
            </a:r>
            <a:r>
              <a:rPr lang="en-US" sz="2000" dirty="0">
                <a:latin typeface="Arial" panose="020B0604020202020204" pitchFamily="34" charset="0"/>
                <a:cs typeface="Arial" panose="020B0604020202020204" pitchFamily="34" charset="0"/>
              </a:rPr>
              <a:t>Long </a:t>
            </a:r>
            <a:r>
              <a:rPr lang="en-US" sz="2000" dirty="0" smtClean="0">
                <a:latin typeface="Arial" panose="020B0604020202020204" pitchFamily="34" charset="0"/>
                <a:cs typeface="Arial" panose="020B0604020202020204" pitchFamily="34" charset="0"/>
              </a:rPr>
              <a:t>Wavelength </a:t>
            </a:r>
            <a:r>
              <a:rPr lang="en-US" sz="2000" dirty="0">
                <a:latin typeface="Arial" panose="020B0604020202020204" pitchFamily="34" charset="0"/>
                <a:cs typeface="Arial" panose="020B0604020202020204" pitchFamily="34" charset="0"/>
              </a:rPr>
              <a:t>(LW) Radiation. </a:t>
            </a: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86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Climate feedback, as per Sherwood </a:t>
            </a:r>
            <a:r>
              <a:rPr lang="en-US" sz="3600" i="1" dirty="0" smtClean="0">
                <a:latin typeface="Arial" panose="020B0604020202020204" pitchFamily="34" charset="0"/>
                <a:cs typeface="Arial" panose="020B0604020202020204" pitchFamily="34" charset="0"/>
              </a:rPr>
              <a:t>et al</a:t>
            </a:r>
            <a:r>
              <a:rPr lang="en-US" sz="3600" dirty="0" smtClean="0">
                <a:latin typeface="Arial" panose="020B0604020202020204" pitchFamily="34" charset="0"/>
                <a:cs typeface="Arial" panose="020B0604020202020204" pitchFamily="34" charset="0"/>
              </a:rPr>
              <a:t>. (2020)</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73200"/>
            <a:ext cx="10515600" cy="5041900"/>
          </a:xfrm>
        </p:spPr>
        <p:txBody>
          <a:bodyPr>
            <a:normAutofit fontScale="92500" lnSpcReduction="20000"/>
          </a:bodyPr>
          <a:lstStyle/>
          <a:p>
            <a:r>
              <a:rPr lang="en-US" sz="1800" dirty="0">
                <a:latin typeface="Arial" panose="020B0604020202020204" pitchFamily="34" charset="0"/>
                <a:cs typeface="Arial" panose="020B0604020202020204" pitchFamily="34" charset="0"/>
              </a:rPr>
              <a:t>Sherwood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use the symbol Δ</a:t>
            </a:r>
            <a:r>
              <a:rPr lang="en-US" sz="1800" dirty="0" smtClean="0">
                <a:latin typeface="Script MT Bold" panose="03040602040607080904" pitchFamily="66" charset="0"/>
                <a:cs typeface="Arial" panose="020B0604020202020204" pitchFamily="34" charset="0"/>
              </a:rPr>
              <a:t>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to represent the </a:t>
            </a:r>
            <a:r>
              <a:rPr lang="en-US" sz="1800" dirty="0">
                <a:latin typeface="Arial" panose="020B0604020202020204" pitchFamily="34" charset="0"/>
                <a:cs typeface="Arial" panose="020B0604020202020204" pitchFamily="34" charset="0"/>
              </a:rPr>
              <a:t>downward-flowing energy </a:t>
            </a:r>
            <a:r>
              <a:rPr lang="en-US" sz="1800" u="sng" dirty="0">
                <a:latin typeface="Arial" panose="020B0604020202020204" pitchFamily="34" charset="0"/>
                <a:cs typeface="Arial" panose="020B0604020202020204" pitchFamily="34" charset="0"/>
              </a:rPr>
              <a:t>im</a:t>
            </a:r>
            <a:r>
              <a:rPr lang="en-US" sz="1800" dirty="0">
                <a:latin typeface="Arial" panose="020B0604020202020204" pitchFamily="34" charset="0"/>
                <a:cs typeface="Arial" panose="020B0604020202020204" pitchFamily="34" charset="0"/>
              </a:rPr>
              <a:t>balance, calculated at the Top of Atmosphere. </a:t>
            </a:r>
            <a:r>
              <a:rPr lang="en-US" sz="1800" dirty="0" smtClean="0">
                <a:latin typeface="Arial" panose="020B0604020202020204" pitchFamily="34" charset="0"/>
                <a:cs typeface="Arial" panose="020B0604020202020204" pitchFamily="34" charset="0"/>
              </a:rPr>
              <a:t>This is the commonly fudged quantity the I have discussed above. It is the </a:t>
            </a:r>
            <a:r>
              <a:rPr lang="en-US" sz="1800" dirty="0">
                <a:latin typeface="Arial" panose="020B0604020202020204" pitchFamily="34" charset="0"/>
                <a:cs typeface="Arial" panose="020B0604020202020204" pitchFamily="34" charset="0"/>
              </a:rPr>
              <a:t>primary target of the IPCC’s computer modelling and observational efforts. </a:t>
            </a:r>
          </a:p>
          <a:p>
            <a:r>
              <a:rPr lang="en-US" sz="1800" dirty="0" smtClean="0">
                <a:latin typeface="Arial" panose="020B0604020202020204" pitchFamily="34" charset="0"/>
                <a:cs typeface="Arial" panose="020B0604020202020204" pitchFamily="34" charset="0"/>
              </a:rPr>
              <a:t>If the imbalance, Δ</a:t>
            </a:r>
            <a:r>
              <a:rPr lang="en-US" sz="1800" dirty="0" smtClean="0">
                <a:latin typeface="Script MT Bold" panose="03040602040607080904" pitchFamily="66" charset="0"/>
                <a:cs typeface="Arial" panose="020B0604020202020204" pitchFamily="34" charset="0"/>
              </a:rPr>
              <a:t>N</a:t>
            </a:r>
            <a:r>
              <a:rPr lang="en-US" sz="1800" dirty="0" smtClean="0">
                <a:latin typeface="Arial" panose="020B0604020202020204" pitchFamily="34" charset="0"/>
                <a:cs typeface="Arial" panose="020B0604020202020204" pitchFamily="34" charset="0"/>
              </a:rPr>
              <a:t>, is </a:t>
            </a:r>
            <a:r>
              <a:rPr lang="en-US" sz="1800" dirty="0">
                <a:latin typeface="Arial" panose="020B0604020202020204" pitchFamily="34" charset="0"/>
                <a:cs typeface="Arial" panose="020B0604020202020204" pitchFamily="34" charset="0"/>
              </a:rPr>
              <a:t>negative, </a:t>
            </a:r>
            <a:r>
              <a:rPr lang="en-US" sz="1800" dirty="0" smtClean="0">
                <a:latin typeface="Arial" panose="020B0604020202020204" pitchFamily="34" charset="0"/>
                <a:cs typeface="Arial" panose="020B0604020202020204" pitchFamily="34" charset="0"/>
              </a:rPr>
              <a:t>the earth is cooling. If it </a:t>
            </a:r>
            <a:r>
              <a:rPr lang="en-US" sz="1800" dirty="0">
                <a:latin typeface="Arial" panose="020B0604020202020204" pitchFamily="34" charset="0"/>
                <a:cs typeface="Arial" panose="020B0604020202020204" pitchFamily="34" charset="0"/>
              </a:rPr>
              <a:t>is </a:t>
            </a:r>
            <a:r>
              <a:rPr lang="en-US" sz="1800" dirty="0" smtClean="0">
                <a:latin typeface="Arial" panose="020B0604020202020204" pitchFamily="34" charset="0"/>
                <a:cs typeface="Arial" panose="020B0604020202020204" pitchFamily="34" charset="0"/>
              </a:rPr>
              <a:t>positive, the Earth is warming.</a:t>
            </a:r>
          </a:p>
          <a:p>
            <a:r>
              <a:rPr lang="en-US" sz="1800" dirty="0">
                <a:latin typeface="Arial" panose="020B0604020202020204" pitchFamily="34" charset="0"/>
                <a:cs typeface="Arial" panose="020B0604020202020204" pitchFamily="34" charset="0"/>
              </a:rPr>
              <a:t>For any given feedback mechanism, Sherwood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(2020) </a:t>
            </a:r>
            <a:r>
              <a:rPr lang="en-US" sz="1800" dirty="0" smtClean="0">
                <a:latin typeface="Arial" panose="020B0604020202020204" pitchFamily="34" charset="0"/>
                <a:cs typeface="Arial" panose="020B0604020202020204" pitchFamily="34" charset="0"/>
              </a:rPr>
              <a:t>calculate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overall feedback strength (sensitivity) as the derivative </a:t>
            </a:r>
            <a:r>
              <a:rPr lang="en-US" sz="1800" dirty="0">
                <a:latin typeface="Arial" panose="020B0604020202020204" pitchFamily="34" charset="0"/>
                <a:cs typeface="Arial" panose="020B0604020202020204" pitchFamily="34" charset="0"/>
              </a:rPr>
              <a:t>of Δ</a:t>
            </a:r>
            <a:r>
              <a:rPr lang="en-US" sz="1800" dirty="0">
                <a:latin typeface="Script MT Bold" panose="03040602040607080904" pitchFamily="66" charset="0"/>
                <a:cs typeface="Arial" panose="020B0604020202020204" pitchFamily="34" charset="0"/>
              </a:rPr>
              <a:t>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with respect to the Earth’s surface temperature, </a:t>
            </a: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λ </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dΔ</a:t>
            </a:r>
            <a:r>
              <a:rPr lang="en-US" sz="1800" dirty="0" err="1">
                <a:latin typeface="Script MT Bold" panose="03040602040607080904" pitchFamily="66" charset="0"/>
                <a:cs typeface="Arial" panose="020B0604020202020204" pitchFamily="34" charset="0"/>
              </a:rPr>
              <a:t>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dT</a:t>
            </a:r>
            <a:r>
              <a:rPr lang="en-US" sz="1800" baseline="-25000" dirty="0" err="1">
                <a:latin typeface="Arial" panose="020B0604020202020204" pitchFamily="34" charset="0"/>
                <a:cs typeface="Arial" panose="020B0604020202020204" pitchFamily="34" charset="0"/>
              </a:rPr>
              <a:t>Surface</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If λ is negative, the feedback stabilizes the system. If , if </a:t>
            </a:r>
            <a:r>
              <a:rPr lang="en-US" sz="1800" dirty="0">
                <a:latin typeface="Arial" panose="020B0604020202020204" pitchFamily="34" charset="0"/>
                <a:cs typeface="Arial" panose="020B0604020202020204" pitchFamily="34" charset="0"/>
              </a:rPr>
              <a:t>λ is </a:t>
            </a:r>
            <a:r>
              <a:rPr lang="en-US" sz="1800" dirty="0" smtClean="0">
                <a:latin typeface="Arial" panose="020B0604020202020204" pitchFamily="34" charset="0"/>
                <a:cs typeface="Arial" panose="020B0604020202020204" pitchFamily="34" charset="0"/>
              </a:rPr>
              <a:t>positive, the system is unstable.</a:t>
            </a:r>
          </a:p>
          <a:p>
            <a:r>
              <a:rPr lang="en-US" sz="1800" dirty="0" smtClean="0">
                <a:latin typeface="Arial" panose="020B0604020202020204" pitchFamily="34" charset="0"/>
                <a:cs typeface="Arial" panose="020B0604020202020204" pitchFamily="34" charset="0"/>
              </a:rPr>
              <a:t>If the system has a variety of independent mechanisms, and each mechanism, labeled j, relies on an associated intermediate variable, </a:t>
            </a:r>
            <a:r>
              <a:rPr lang="en-US" sz="1800" dirty="0" err="1" smtClean="0">
                <a:latin typeface="Arial" panose="020B0604020202020204" pitchFamily="34" charset="0"/>
                <a:cs typeface="Arial" panose="020B0604020202020204" pitchFamily="34" charset="0"/>
              </a:rPr>
              <a:t>x</a:t>
            </a:r>
            <a:r>
              <a:rPr lang="en-US" sz="1800" baseline="-25000" dirty="0" err="1" smtClean="0">
                <a:latin typeface="Arial" panose="020B0604020202020204" pitchFamily="34" charset="0"/>
                <a:cs typeface="Arial" panose="020B0604020202020204" pitchFamily="34" charset="0"/>
              </a:rPr>
              <a:t>j</a:t>
            </a:r>
            <a:r>
              <a:rPr lang="en-US" sz="1800" dirty="0" smtClean="0">
                <a:latin typeface="Arial" panose="020B0604020202020204" pitchFamily="34" charset="0"/>
                <a:cs typeface="Arial" panose="020B0604020202020204" pitchFamily="34" charset="0"/>
              </a:rPr>
              <a:t> , then the total system’s feedback strength is calculated using the chain rule for derivatives, as per </a:t>
            </a:r>
          </a:p>
          <a:p>
            <a:pPr marL="0" indent="0">
              <a:buNone/>
            </a:pPr>
            <a:r>
              <a:rPr lang="en-US" sz="1800" dirty="0">
                <a:latin typeface="Arial" panose="020B0604020202020204" pitchFamily="34" charset="0"/>
                <a:cs typeface="Arial" panose="020B0604020202020204" pitchFamily="34" charset="0"/>
              </a:rPr>
              <a:t>	 λ ≡ </a:t>
            </a:r>
            <a:r>
              <a:rPr lang="en-US" sz="1800" dirty="0" err="1">
                <a:latin typeface="Arial" panose="020B0604020202020204" pitchFamily="34" charset="0"/>
                <a:cs typeface="Arial" panose="020B0604020202020204" pitchFamily="34" charset="0"/>
              </a:rPr>
              <a:t>Σ</a:t>
            </a:r>
            <a:r>
              <a:rPr lang="en-US" sz="1800" baseline="-25000" dirty="0" err="1">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λ</a:t>
            </a:r>
            <a:r>
              <a:rPr lang="en-US" sz="1800" baseline="-25000" dirty="0" err="1">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Σ</a:t>
            </a:r>
            <a:r>
              <a:rPr lang="en-US" sz="1800" baseline="-25000" dirty="0" err="1">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Δ</a:t>
            </a:r>
            <a:r>
              <a:rPr lang="en-US" sz="1800" dirty="0">
                <a:latin typeface="Script MT Bold" panose="03040602040607080904" pitchFamily="66" charset="0"/>
                <a:cs typeface="Arial" panose="020B0604020202020204" pitchFamily="34" charset="0"/>
              </a:rPr>
              <a:t>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x</a:t>
            </a:r>
            <a:r>
              <a:rPr lang="en-US" sz="1800" baseline="-25000" dirty="0" err="1">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 X (∂</a:t>
            </a:r>
            <a:r>
              <a:rPr lang="en-US" sz="1800" dirty="0" err="1">
                <a:latin typeface="Arial" panose="020B0604020202020204" pitchFamily="34" charset="0"/>
                <a:cs typeface="Arial" panose="020B0604020202020204" pitchFamily="34" charset="0"/>
              </a:rPr>
              <a:t>x</a:t>
            </a:r>
            <a:r>
              <a:rPr lang="en-US" sz="1800" baseline="-25000" dirty="0" err="1">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T</a:t>
            </a:r>
            <a:r>
              <a:rPr lang="en-US" sz="1800" baseline="-25000" dirty="0" err="1">
                <a:latin typeface="Arial" panose="020B0604020202020204" pitchFamily="34" charset="0"/>
                <a:cs typeface="Arial" panose="020B0604020202020204" pitchFamily="34" charset="0"/>
              </a:rPr>
              <a:t>Surface</a:t>
            </a:r>
            <a:r>
              <a:rPr lang="en-US" sz="1800" dirty="0" smtClean="0">
                <a:latin typeface="Arial" panose="020B0604020202020204" pitchFamily="34" charset="0"/>
                <a:cs typeface="Arial" panose="020B0604020202020204" pitchFamily="34" charset="0"/>
              </a:rPr>
              <a:t>).</a:t>
            </a:r>
          </a:p>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(For some strange reason, </a:t>
            </a:r>
            <a:r>
              <a:rPr lang="en-AU" sz="1800" dirty="0">
                <a:latin typeface="Arial" panose="020B0604020202020204" pitchFamily="34" charset="0"/>
                <a:cs typeface="Arial" panose="020B0604020202020204" pitchFamily="34" charset="0"/>
              </a:rPr>
              <a:t>Sherwood </a:t>
            </a:r>
            <a:r>
              <a:rPr lang="en-AU" sz="1800" i="1" dirty="0">
                <a:latin typeface="Arial" panose="020B0604020202020204" pitchFamily="34" charset="0"/>
                <a:cs typeface="Arial" panose="020B0604020202020204" pitchFamily="34" charset="0"/>
              </a:rPr>
              <a:t>et al</a:t>
            </a:r>
            <a:r>
              <a:rPr lang="en-AU" sz="1800" dirty="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rPr>
              <a:t>2020) arbitrarily structure the allowable forms for </a:t>
            </a:r>
            <a:r>
              <a:rPr lang="en-US" sz="1800" dirty="0" smtClean="0">
                <a:latin typeface="Arial" panose="020B0604020202020204" pitchFamily="34" charset="0"/>
                <a:cs typeface="Arial" panose="020B0604020202020204" pitchFamily="34" charset="0"/>
              </a:rPr>
              <a:t>Δ</a:t>
            </a:r>
            <a:r>
              <a:rPr lang="en-US" sz="1800" dirty="0" smtClean="0">
                <a:latin typeface="Script MT Bold" panose="03040602040607080904" pitchFamily="66" charset="0"/>
                <a:cs typeface="Arial" panose="020B0604020202020204" pitchFamily="34" charset="0"/>
              </a:rPr>
              <a:t>N</a:t>
            </a:r>
            <a:r>
              <a:rPr lang="en-US" sz="1800" dirty="0" smtClean="0">
                <a:latin typeface="Arial" panose="020B0604020202020204" pitchFamily="34" charset="0"/>
                <a:cs typeface="Arial" panose="020B0604020202020204" pitchFamily="34" charset="0"/>
              </a:rPr>
              <a:t> 	to </a:t>
            </a:r>
            <a:r>
              <a:rPr lang="en-AU" sz="1800" dirty="0" smtClean="0">
                <a:latin typeface="Arial" panose="020B0604020202020204" pitchFamily="34" charset="0"/>
                <a:cs typeface="Arial" panose="020B0604020202020204" pitchFamily="34" charset="0"/>
              </a:rPr>
              <a:t>prohibit the use of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as an intermediate variable </a:t>
            </a:r>
            <a:r>
              <a:rPr lang="en-US" sz="1800" dirty="0" err="1" smtClean="0">
                <a:latin typeface="Arial" panose="020B0604020202020204" pitchFamily="34" charset="0"/>
                <a:cs typeface="Arial" panose="020B0604020202020204" pitchFamily="34" charset="0"/>
              </a:rPr>
              <a:t>x</a:t>
            </a:r>
            <a:r>
              <a:rPr lang="en-US" sz="1800" baseline="-25000" dirty="0" err="1" smtClean="0">
                <a:latin typeface="Arial" panose="020B0604020202020204" pitchFamily="34" charset="0"/>
                <a:cs typeface="Arial" panose="020B0604020202020204" pitchFamily="34" charset="0"/>
              </a:rPr>
              <a:t>Clouds</a:t>
            </a:r>
            <a:r>
              <a:rPr lang="en-US" sz="1800" dirty="0" smtClean="0">
                <a:latin typeface="Arial" panose="020B0604020202020204" pitchFamily="34" charset="0"/>
                <a:cs typeface="Arial" panose="020B0604020202020204" pitchFamily="34" charset="0"/>
              </a:rPr>
              <a:t> .)</a:t>
            </a:r>
          </a:p>
          <a:p>
            <a:r>
              <a:rPr lang="en-US" sz="1800" dirty="0" smtClean="0">
                <a:latin typeface="Arial" panose="020B0604020202020204" pitchFamily="34" charset="0"/>
                <a:cs typeface="Arial" panose="020B0604020202020204" pitchFamily="34" charset="0"/>
              </a:rPr>
              <a:t>For example, </a:t>
            </a:r>
            <a:r>
              <a:rPr lang="en-AU" sz="1800" dirty="0" smtClean="0">
                <a:latin typeface="Arial" panose="020B0604020202020204" pitchFamily="34" charset="0"/>
                <a:cs typeface="Arial" panose="020B0604020202020204" pitchFamily="34" charset="0"/>
              </a:rPr>
              <a:t>the </a:t>
            </a:r>
            <a:r>
              <a:rPr lang="en-AU" sz="1800" dirty="0">
                <a:latin typeface="Arial" panose="020B0604020202020204" pitchFamily="34" charset="0"/>
                <a:cs typeface="Arial" panose="020B0604020202020204" pitchFamily="34" charset="0"/>
              </a:rPr>
              <a:t>primary temperature stabilizing feedback </a:t>
            </a:r>
            <a:r>
              <a:rPr lang="en-AU" sz="1800" dirty="0" smtClean="0">
                <a:latin typeface="Arial" panose="020B0604020202020204" pitchFamily="34" charset="0"/>
                <a:cs typeface="Arial" panose="020B0604020202020204" pitchFamily="34" charset="0"/>
              </a:rPr>
              <a:t>mechanism is </a:t>
            </a:r>
            <a:r>
              <a:rPr lang="en-AU" sz="1800" dirty="0">
                <a:latin typeface="Arial" panose="020B0604020202020204" pitchFamily="34" charset="0"/>
                <a:cs typeface="Arial" panose="020B0604020202020204" pitchFamily="34" charset="0"/>
              </a:rPr>
              <a:t>via the Stefan-Boltzmann law’s σT</a:t>
            </a:r>
            <a:r>
              <a:rPr lang="en-AU" sz="1800" baseline="30000" dirty="0">
                <a:latin typeface="Arial" panose="020B0604020202020204" pitchFamily="34" charset="0"/>
                <a:cs typeface="Arial" panose="020B0604020202020204" pitchFamily="34" charset="0"/>
              </a:rPr>
              <a:t>4</a:t>
            </a:r>
            <a:r>
              <a:rPr lang="en-AU" sz="1800" dirty="0">
                <a:latin typeface="Arial" panose="020B0604020202020204" pitchFamily="34" charset="0"/>
                <a:cs typeface="Arial" panose="020B0604020202020204" pitchFamily="34" charset="0"/>
              </a:rPr>
              <a:t> dependence of far-infrared (LW) energy reemission by the Earth. Here, σ, is the Stephan-Boltzmann constant. Sherwood </a:t>
            </a:r>
            <a:r>
              <a:rPr lang="en-AU" sz="1800" i="1" dirty="0">
                <a:latin typeface="Arial" panose="020B0604020202020204" pitchFamily="34" charset="0"/>
                <a:cs typeface="Arial" panose="020B0604020202020204" pitchFamily="34" charset="0"/>
              </a:rPr>
              <a:t>et al</a:t>
            </a:r>
            <a:r>
              <a:rPr lang="en-AU" sz="1800" dirty="0">
                <a:latin typeface="Arial" panose="020B0604020202020204" pitchFamily="34" charset="0"/>
                <a:cs typeface="Arial" panose="020B0604020202020204" pitchFamily="34" charset="0"/>
              </a:rPr>
              <a:t>. (2020, p.19) calculate the (misnamed) feedback parameter, </a:t>
            </a:r>
            <a:r>
              <a:rPr lang="en-AU" sz="1800" dirty="0" err="1">
                <a:latin typeface="Arial" panose="020B0604020202020204" pitchFamily="34" charset="0"/>
                <a:cs typeface="Arial" panose="020B0604020202020204" pitchFamily="34" charset="0"/>
              </a:rPr>
              <a:t>λ</a:t>
            </a:r>
            <a:r>
              <a:rPr lang="en-AU" sz="1800" baseline="-25000" dirty="0" err="1">
                <a:latin typeface="Arial" panose="020B0604020202020204" pitchFamily="34" charset="0"/>
                <a:cs typeface="Arial" panose="020B0604020202020204" pitchFamily="34" charset="0"/>
              </a:rPr>
              <a:t>Planck</a:t>
            </a:r>
            <a:r>
              <a:rPr lang="en-AU" sz="1800" dirty="0">
                <a:latin typeface="Arial" panose="020B0604020202020204" pitchFamily="34" charset="0"/>
                <a:cs typeface="Arial" panose="020B0604020202020204" pitchFamily="34" charset="0"/>
              </a:rPr>
              <a:t>, for Stefan-Boltzmann law negative feedback, as </a:t>
            </a:r>
            <a:r>
              <a:rPr lang="en-AU" sz="1800" dirty="0" err="1">
                <a:latin typeface="Arial" panose="020B0604020202020204" pitchFamily="34" charset="0"/>
                <a:cs typeface="Arial" panose="020B0604020202020204" pitchFamily="34" charset="0"/>
              </a:rPr>
              <a:t>λ</a:t>
            </a:r>
            <a:r>
              <a:rPr lang="en-AU" sz="1800" baseline="-25000" dirty="0" err="1">
                <a:latin typeface="Arial" panose="020B0604020202020204" pitchFamily="34" charset="0"/>
                <a:cs typeface="Arial" panose="020B0604020202020204" pitchFamily="34" charset="0"/>
              </a:rPr>
              <a:t>Planck</a:t>
            </a:r>
            <a:r>
              <a:rPr lang="en-AU" sz="1800" dirty="0">
                <a:latin typeface="Arial" panose="020B0604020202020204" pitchFamily="34" charset="0"/>
                <a:cs typeface="Arial" panose="020B0604020202020204" pitchFamily="34" charset="0"/>
              </a:rPr>
              <a:t> = -3.3 W/m</a:t>
            </a:r>
            <a:r>
              <a:rPr lang="en-AU" sz="1800" baseline="30000" dirty="0">
                <a:latin typeface="Arial" panose="020B0604020202020204" pitchFamily="34" charset="0"/>
                <a:cs typeface="Arial" panose="020B0604020202020204" pitchFamily="34" charset="0"/>
              </a:rPr>
              <a:t>2</a:t>
            </a:r>
            <a:r>
              <a:rPr lang="en-AU" sz="1800" dirty="0">
                <a:latin typeface="Arial" panose="020B0604020202020204" pitchFamily="34" charset="0"/>
                <a:cs typeface="Arial" panose="020B0604020202020204" pitchFamily="34" charset="0"/>
              </a:rPr>
              <a:t>/K</a:t>
            </a:r>
            <a:r>
              <a:rPr lang="en-AU" sz="1800" dirty="0" smtClean="0">
                <a:latin typeface="Arial" panose="020B0604020202020204" pitchFamily="34" charset="0"/>
                <a:cs typeface="Arial" panose="020B0604020202020204" pitchFamily="34" charset="0"/>
              </a:rPr>
              <a:t>.</a:t>
            </a:r>
            <a:endParaRPr lang="en-US" sz="1800" b="1" i="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rPr>
              <a:t>(The </a:t>
            </a:r>
            <a:r>
              <a:rPr lang="en-AU" sz="1800" dirty="0">
                <a:latin typeface="Arial" panose="020B0604020202020204" pitchFamily="34" charset="0"/>
                <a:cs typeface="Arial" panose="020B0604020202020204" pitchFamily="34" charset="0"/>
              </a:rPr>
              <a:t>Stefan-Boltzmann Law was discovered in 1879. Planck’s law was not discovered until 1900. </a:t>
            </a:r>
            <a:r>
              <a:rPr lang="en-AU" sz="1800" dirty="0" smtClean="0">
                <a:latin typeface="Arial" panose="020B0604020202020204" pitchFamily="34" charset="0"/>
                <a:cs typeface="Arial" panose="020B0604020202020204" pitchFamily="34" charset="0"/>
              </a:rPr>
              <a:t>	The quantity </a:t>
            </a:r>
            <a:r>
              <a:rPr lang="en-AU" sz="1800" dirty="0">
                <a:latin typeface="Arial" panose="020B0604020202020204" pitchFamily="34" charset="0"/>
                <a:cs typeface="Arial" panose="020B0604020202020204" pitchFamily="34" charset="0"/>
              </a:rPr>
              <a:t>called </a:t>
            </a:r>
            <a:r>
              <a:rPr lang="en-AU" sz="1800" dirty="0" err="1">
                <a:latin typeface="Arial" panose="020B0604020202020204" pitchFamily="34" charset="0"/>
                <a:cs typeface="Arial" panose="020B0604020202020204" pitchFamily="34" charset="0"/>
              </a:rPr>
              <a:t>λ</a:t>
            </a:r>
            <a:r>
              <a:rPr lang="en-AU" sz="1800" baseline="-25000" dirty="0" err="1">
                <a:latin typeface="Arial" panose="020B0604020202020204" pitchFamily="34" charset="0"/>
                <a:cs typeface="Arial" panose="020B0604020202020204" pitchFamily="34" charset="0"/>
              </a:rPr>
              <a:t>Planck</a:t>
            </a:r>
            <a:r>
              <a:rPr lang="en-AU" sz="1800" dirty="0">
                <a:latin typeface="Arial" panose="020B0604020202020204" pitchFamily="34" charset="0"/>
                <a:cs typeface="Arial" panose="020B0604020202020204" pitchFamily="34" charset="0"/>
              </a:rPr>
              <a:t> should properly be called </a:t>
            </a:r>
            <a:r>
              <a:rPr lang="en-AU" sz="1800" dirty="0" err="1">
                <a:latin typeface="Arial" panose="020B0604020202020204" pitchFamily="34" charset="0"/>
                <a:cs typeface="Arial" panose="020B0604020202020204" pitchFamily="34" charset="0"/>
              </a:rPr>
              <a:t>λ</a:t>
            </a:r>
            <a:r>
              <a:rPr lang="en-AU" sz="1800" baseline="-25000" dirty="0" err="1">
                <a:latin typeface="Arial" panose="020B0604020202020204" pitchFamily="34" charset="0"/>
                <a:cs typeface="Arial" panose="020B0604020202020204" pitchFamily="34" charset="0"/>
              </a:rPr>
              <a:t>Stefan</a:t>
            </a:r>
            <a:r>
              <a:rPr lang="en-AU" sz="1800" baseline="-25000" dirty="0">
                <a:latin typeface="Arial" panose="020B0604020202020204" pitchFamily="34" charset="0"/>
                <a:cs typeface="Arial" panose="020B0604020202020204" pitchFamily="34" charset="0"/>
              </a:rPr>
              <a:t>-Boltzmann</a:t>
            </a:r>
            <a:r>
              <a:rPr lang="en-AU" sz="1800" dirty="0" smtClean="0">
                <a:latin typeface="Arial" panose="020B0604020202020204" pitchFamily="34" charset="0"/>
                <a:cs typeface="Arial" panose="020B0604020202020204" pitchFamily="34" charset="0"/>
              </a:rPr>
              <a:t>.)</a:t>
            </a:r>
            <a:endParaRPr lang="en-US" sz="1800" b="1" i="1" dirty="0">
              <a:latin typeface="Arial" panose="020B0604020202020204" pitchFamily="34" charset="0"/>
              <a:cs typeface="Arial" panose="020B0604020202020204" pitchFamily="34" charset="0"/>
            </a:endParaRPr>
          </a:p>
          <a:p>
            <a:pPr marL="0" indent="0">
              <a:buNone/>
            </a:pPr>
            <a:endParaRPr lang="en-US" sz="1800" dirty="0"/>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45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150"/>
          </a:xfrm>
        </p:spPr>
        <p:txBody>
          <a:bodyPr>
            <a:normAutofit/>
          </a:bodyPr>
          <a:lstStyle/>
          <a:p>
            <a:pPr algn="ctr"/>
            <a:r>
              <a:rPr lang="en-US" sz="3200" dirty="0" smtClean="0">
                <a:latin typeface="Arial" panose="020B0604020202020204" pitchFamily="34" charset="0"/>
                <a:cs typeface="Arial" panose="020B0604020202020204" pitchFamily="34" charset="0"/>
              </a:rPr>
              <a:t>Strength of the cloud thermostat feedback mechanism</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73175"/>
            <a:ext cx="10515600" cy="4351338"/>
          </a:xfrm>
        </p:spPr>
        <p:txBody>
          <a:bodyPr>
            <a:normAutofit fontScale="92500" lnSpcReduction="10000"/>
          </a:bodyPr>
          <a:lstStyle/>
          <a:p>
            <a:r>
              <a:rPr lang="en-US" sz="2000" dirty="0" smtClean="0">
                <a:latin typeface="Arial" panose="020B0604020202020204" pitchFamily="34" charset="0"/>
                <a:cs typeface="Arial" panose="020B0604020202020204" pitchFamily="34" charset="0"/>
              </a:rPr>
              <a:t>To calculate the feedback strength for the cloud thermostat, note that the shadowing of the oceans by </a:t>
            </a:r>
            <a:r>
              <a:rPr lang="en-US" sz="2000" dirty="0">
                <a:latin typeface="Arial" panose="020B0604020202020204" pitchFamily="34" charset="0"/>
                <a:cs typeface="Arial" panose="020B0604020202020204" pitchFamily="34" charset="0"/>
              </a:rPr>
              <a:t>clouds modulates the </a:t>
            </a:r>
            <a:r>
              <a:rPr lang="en-US" sz="2000" dirty="0" err="1">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sunlight irradiance reaching the </a:t>
            </a:r>
            <a:r>
              <a:rPr lang="en-US" sz="2000" dirty="0" smtClean="0">
                <a:latin typeface="Arial" panose="020B0604020202020204" pitchFamily="34" charset="0"/>
                <a:cs typeface="Arial" panose="020B0604020202020204" pitchFamily="34" charset="0"/>
              </a:rPr>
              <a:t>surface, </a:t>
            </a:r>
            <a:r>
              <a:rPr lang="en-US" sz="2000" dirty="0" err="1">
                <a:latin typeface="Arial" panose="020B0604020202020204" pitchFamily="34" charset="0"/>
                <a:cs typeface="Arial" panose="020B0604020202020204" pitchFamily="34" charset="0"/>
              </a:rPr>
              <a:t>SW</a:t>
            </a:r>
            <a:r>
              <a:rPr lang="en-US" sz="2000" baseline="-25000" dirty="0" err="1">
                <a:latin typeface="Arial" panose="020B0604020202020204" pitchFamily="34" charset="0"/>
                <a:cs typeface="Arial" panose="020B0604020202020204" pitchFamily="34" charset="0"/>
              </a:rPr>
              <a:t>down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Using the albedo conservation theorem and the terminology introduced in Appendix A, </a:t>
            </a:r>
            <a:r>
              <a:rPr lang="en-US" sz="2000" dirty="0" smtClean="0">
                <a:latin typeface="Arial" panose="020B0604020202020204" pitchFamily="34" charset="0"/>
                <a:cs typeface="Arial" panose="020B0604020202020204" pitchFamily="34" charset="0"/>
              </a:rPr>
              <a:t>it is </a:t>
            </a:r>
            <a:r>
              <a:rPr lang="en-US" sz="2000" dirty="0">
                <a:latin typeface="Arial" panose="020B0604020202020204" pitchFamily="34" charset="0"/>
                <a:cs typeface="Arial" panose="020B0604020202020204" pitchFamily="34" charset="0"/>
              </a:rPr>
              <a:t>given </a:t>
            </a:r>
            <a:r>
              <a:rPr lang="en-US" sz="2000" dirty="0" smtClean="0">
                <a:latin typeface="Arial" panose="020B0604020202020204" pitchFamily="34" charset="0"/>
                <a:cs typeface="Arial" panose="020B0604020202020204" pitchFamily="34" charset="0"/>
              </a:rPr>
              <a:t>by </a:t>
            </a:r>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SW</a:t>
            </a:r>
            <a:r>
              <a:rPr lang="en-US" sz="2000" baseline="-25000" dirty="0" err="1" smtClean="0">
                <a:latin typeface="Arial" panose="020B0604020202020204" pitchFamily="34" charset="0"/>
                <a:cs typeface="Arial" panose="020B0604020202020204" pitchFamily="34" charset="0"/>
              </a:rPr>
              <a:t>down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(1-</a:t>
            </a:r>
            <a:r>
              <a:rPr lang="el-GR" sz="2000" dirty="0">
                <a:latin typeface="Arial" panose="020B0604020202020204" pitchFamily="34" charset="0"/>
                <a:cs typeface="Arial" panose="020B0604020202020204" pitchFamily="34" charset="0"/>
              </a:rPr>
              <a:t>α</a:t>
            </a:r>
            <a:r>
              <a:rPr lang="en-US" sz="2000" baseline="-25000" dirty="0">
                <a:latin typeface="Arial" panose="020B0604020202020204" pitchFamily="34" charset="0"/>
                <a:cs typeface="Arial" panose="020B0604020202020204" pitchFamily="34" charset="0"/>
              </a:rPr>
              <a:t>ALL-sky</a:t>
            </a:r>
            <a:r>
              <a:rPr lang="en-US" sz="2000" dirty="0">
                <a:latin typeface="Arial" panose="020B0604020202020204" pitchFamily="34" charset="0"/>
                <a:cs typeface="Arial" panose="020B0604020202020204" pitchFamily="34" charset="0"/>
              </a:rPr>
              <a:t>) TOA</a:t>
            </a:r>
            <a:r>
              <a:rPr lang="en-US" sz="2000" baseline="-25000" dirty="0">
                <a:latin typeface="Arial" panose="020B0604020202020204" pitchFamily="34" charset="0"/>
                <a:cs typeface="Arial" panose="020B0604020202020204" pitchFamily="34" charset="0"/>
              </a:rPr>
              <a:t>INC</a:t>
            </a: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[1–(</a:t>
            </a:r>
            <a:r>
              <a:rPr lang="en-US" sz="2000" dirty="0" err="1">
                <a:latin typeface="Arial" panose="020B0604020202020204" pitchFamily="34" charset="0"/>
                <a:cs typeface="Arial" panose="020B0604020202020204" pitchFamily="34" charset="0"/>
              </a:rPr>
              <a:t>f</a:t>
            </a:r>
            <a:r>
              <a:rPr lang="en-US" sz="2000" baseline="-25000" dirty="0" err="1">
                <a:latin typeface="Arial" panose="020B0604020202020204" pitchFamily="34" charset="0"/>
                <a:cs typeface="Arial" panose="020B0604020202020204" pitchFamily="34" charset="0"/>
              </a:rPr>
              <a:t>Clouds</a:t>
            </a:r>
            <a:r>
              <a:rPr lang="en-US"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α</a:t>
            </a:r>
            <a:r>
              <a:rPr lang="en-US" sz="2000" baseline="-25000" dirty="0">
                <a:latin typeface="Arial" panose="020B0604020202020204" pitchFamily="34" charset="0"/>
                <a:cs typeface="Arial" panose="020B0604020202020204" pitchFamily="34" charset="0"/>
              </a:rPr>
              <a:t>Clouds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t>
            </a:r>
            <a:r>
              <a:rPr lang="en-US" sz="2000" baseline="-25000" dirty="0" err="1">
                <a:latin typeface="Arial" panose="020B0604020202020204" pitchFamily="34" charset="0"/>
                <a:cs typeface="Arial" panose="020B0604020202020204" pitchFamily="34" charset="0"/>
              </a:rPr>
              <a:t>CLR</a:t>
            </a:r>
            <a:r>
              <a:rPr lang="en-US" sz="2000" baseline="-25000" dirty="0">
                <a:latin typeface="Arial" panose="020B0604020202020204" pitchFamily="34" charset="0"/>
                <a:cs typeface="Arial" panose="020B0604020202020204" pitchFamily="34" charset="0"/>
              </a:rPr>
              <a:t>-sky</a:t>
            </a:r>
            <a:r>
              <a:rPr lang="en-US"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α</a:t>
            </a:r>
            <a:r>
              <a:rPr lang="en-US" sz="2000" baseline="-25000" dirty="0">
                <a:latin typeface="Arial" panose="020B0604020202020204" pitchFamily="34" charset="0"/>
                <a:cs typeface="Arial" panose="020B0604020202020204" pitchFamily="34" charset="0"/>
              </a:rPr>
              <a:t>CLR-sky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TOA</a:t>
            </a:r>
            <a:r>
              <a:rPr lang="en-US" sz="2000" baseline="-25000" dirty="0" smtClean="0">
                <a:latin typeface="Arial" panose="020B0604020202020204" pitchFamily="34" charset="0"/>
                <a:cs typeface="Arial" panose="020B0604020202020204" pitchFamily="34" charset="0"/>
              </a:rPr>
              <a:t>INC</a:t>
            </a:r>
            <a:r>
              <a:rPr lang="en-US" sz="2000" dirty="0" smtClean="0">
                <a:latin typeface="Arial" panose="020B0604020202020204" pitchFamily="34" charset="0"/>
                <a:cs typeface="Arial" panose="020B0604020202020204" pitchFamily="34" charset="0"/>
              </a:rPr>
              <a:t>,</a:t>
            </a:r>
          </a:p>
          <a:p>
            <a:pPr marL="0" indent="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where </a:t>
            </a:r>
            <a:r>
              <a:rPr lang="en-US" sz="2000" dirty="0" smtClean="0">
                <a:latin typeface="Arial" panose="020B0604020202020204" pitchFamily="34" charset="0"/>
                <a:cs typeface="Arial" panose="020B0604020202020204" pitchFamily="34" charset="0"/>
              </a:rPr>
              <a:t>TOA</a:t>
            </a:r>
            <a:r>
              <a:rPr lang="en-US" sz="2000" baseline="-25000" dirty="0" smtClean="0">
                <a:latin typeface="Arial" panose="020B0604020202020204" pitchFamily="34" charset="0"/>
                <a:cs typeface="Arial" panose="020B0604020202020204" pitchFamily="34" charset="0"/>
              </a:rPr>
              <a:t>INC</a:t>
            </a:r>
            <a:r>
              <a:rPr lang="en-US" sz="2000" dirty="0" smtClean="0">
                <a:latin typeface="Arial" panose="020B0604020202020204" pitchFamily="34" charset="0"/>
                <a:cs typeface="Arial" panose="020B0604020202020204" pitchFamily="34" charset="0"/>
              </a:rPr>
              <a:t> is the incident sunlight power.</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climate feedback parameter for the </a:t>
            </a:r>
            <a:r>
              <a:rPr lang="en-US" sz="2000" dirty="0" smtClean="0">
                <a:latin typeface="Arial" panose="020B0604020202020204" pitchFamily="34" charset="0"/>
                <a:cs typeface="Arial" panose="020B0604020202020204" pitchFamily="34" charset="0"/>
              </a:rPr>
              <a:t>specific cloud </a:t>
            </a:r>
            <a:r>
              <a:rPr lang="en-US" sz="2000" dirty="0">
                <a:latin typeface="Arial" panose="020B0604020202020204" pitchFamily="34" charset="0"/>
                <a:cs typeface="Arial" panose="020B0604020202020204" pitchFamily="34" charset="0"/>
              </a:rPr>
              <a:t>thermostat process, </a:t>
            </a:r>
            <a:endParaRPr lang="en-US" sz="2000"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λ</a:t>
            </a:r>
            <a:r>
              <a:rPr lang="en-US" sz="2000" baseline="-25000" dirty="0">
                <a:latin typeface="Arial" panose="020B0604020202020204" pitchFamily="34" charset="0"/>
                <a:cs typeface="Arial" panose="020B0604020202020204" pitchFamily="34" charset="0"/>
              </a:rPr>
              <a:t>Clouds</a:t>
            </a:r>
            <a:r>
              <a:rPr lang="en-US" sz="2000" dirty="0" smtClean="0">
                <a:latin typeface="Arial" panose="020B0604020202020204" pitchFamily="34" charset="0"/>
                <a:cs typeface="Arial" panose="020B0604020202020204" pitchFamily="34" charset="0"/>
              </a:rPr>
              <a:t> ≡ 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SW</a:t>
            </a:r>
            <a:r>
              <a:rPr lang="en-US" sz="2000" baseline="-25000" dirty="0" err="1">
                <a:latin typeface="Arial" panose="020B0604020202020204" pitchFamily="34" charset="0"/>
                <a:cs typeface="Arial" panose="020B0604020202020204" pitchFamily="34" charset="0"/>
              </a:rPr>
              <a:t>down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dT</a:t>
            </a:r>
            <a:r>
              <a:rPr lang="en-US" sz="2000" baseline="-25000" dirty="0" err="1">
                <a:latin typeface="Arial" panose="020B0604020202020204" pitchFamily="34" charset="0"/>
                <a:cs typeface="Arial" panose="020B0604020202020204" pitchFamily="34" charset="0"/>
              </a:rPr>
              <a:t>surface</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be expanded using the chain rule, </a:t>
            </a:r>
            <a:r>
              <a:rPr lang="en-US" sz="2000" dirty="0" smtClean="0">
                <a:latin typeface="Arial" panose="020B0604020202020204" pitchFamily="34" charset="0"/>
                <a:cs typeface="Arial" panose="020B0604020202020204" pitchFamily="34" charset="0"/>
              </a:rPr>
              <a:t>and </a:t>
            </a:r>
            <a:r>
              <a:rPr lang="en-US" sz="2000" dirty="0" err="1" smtClean="0">
                <a:latin typeface="Arial" panose="020B0604020202020204" pitchFamily="34" charset="0"/>
                <a:cs typeface="Arial" panose="020B0604020202020204" pitchFamily="34" charset="0"/>
              </a:rPr>
              <a:t>f</a:t>
            </a:r>
            <a:r>
              <a:rPr lang="en-US" sz="2000" baseline="-25000" dirty="0" err="1" smtClean="0">
                <a:latin typeface="Arial" panose="020B0604020202020204" pitchFamily="34" charset="0"/>
                <a:cs typeface="Arial" panose="020B0604020202020204" pitchFamily="34" charset="0"/>
              </a:rPr>
              <a:t>Clouds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as an intermediate </a:t>
            </a:r>
            <a:r>
              <a:rPr lang="en-US" sz="2000" dirty="0" smtClean="0">
                <a:latin typeface="Arial" panose="020B0604020202020204" pitchFamily="34" charset="0"/>
                <a:cs typeface="Arial" panose="020B0604020202020204" pitchFamily="34" charset="0"/>
              </a:rPr>
              <a:t>variable, </a:t>
            </a:r>
            <a:r>
              <a:rPr lang="en-US" sz="2000" dirty="0">
                <a:latin typeface="Arial" panose="020B0604020202020204" pitchFamily="34" charset="0"/>
                <a:cs typeface="Arial" panose="020B0604020202020204" pitchFamily="34" charset="0"/>
              </a:rPr>
              <a:t>as</a:t>
            </a:r>
          </a:p>
          <a:p>
            <a:pPr marL="0" indent="0">
              <a:buNone/>
            </a:pPr>
            <a:r>
              <a:rPr lang="en-US"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λ</a:t>
            </a:r>
            <a:r>
              <a:rPr lang="en-US" sz="2000" baseline="-25000" dirty="0">
                <a:latin typeface="Arial" panose="020B0604020202020204" pitchFamily="34" charset="0"/>
                <a:cs typeface="Arial" panose="020B0604020202020204" pitchFamily="34" charset="0"/>
              </a:rPr>
              <a:t>Clouds</a:t>
            </a:r>
            <a:r>
              <a:rPr lang="en-US" sz="2000" dirty="0" smtClean="0">
                <a:latin typeface="Arial" panose="020B0604020202020204" pitchFamily="34" charset="0"/>
                <a:cs typeface="Arial" panose="020B0604020202020204" pitchFamily="34" charset="0"/>
              </a:rPr>
              <a:t>  	= 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SW</a:t>
            </a:r>
            <a:r>
              <a:rPr lang="en-US" sz="2000" baseline="-25000" dirty="0" err="1">
                <a:latin typeface="Arial" panose="020B0604020202020204" pitchFamily="34" charset="0"/>
                <a:cs typeface="Arial" panose="020B0604020202020204" pitchFamily="34" charset="0"/>
              </a:rPr>
              <a:t>down</a:t>
            </a:r>
            <a:r>
              <a:rPr lang="en-US" sz="2000" baseline="-25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dT</a:t>
            </a:r>
            <a:r>
              <a:rPr lang="en-US" sz="2000" baseline="-25000" dirty="0" err="1">
                <a:latin typeface="Arial" panose="020B0604020202020204" pitchFamily="34" charset="0"/>
                <a:cs typeface="Arial" panose="020B0604020202020204" pitchFamily="34" charset="0"/>
              </a:rPr>
              <a:t>surface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SW</a:t>
            </a:r>
            <a:r>
              <a:rPr lang="en-US" sz="2000" baseline="-25000" dirty="0" err="1">
                <a:latin typeface="Arial" panose="020B0604020202020204" pitchFamily="34" charset="0"/>
                <a:cs typeface="Arial" panose="020B0604020202020204" pitchFamily="34" charset="0"/>
              </a:rPr>
              <a:t>down</a:t>
            </a:r>
            <a:r>
              <a:rPr lang="en-US" sz="2000" baseline="-25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t>
            </a:r>
            <a:r>
              <a:rPr lang="en-US" sz="2000" baseline="-25000" dirty="0" err="1">
                <a:latin typeface="Arial" panose="020B0604020202020204" pitchFamily="34" charset="0"/>
                <a:cs typeface="Arial" panose="020B0604020202020204" pitchFamily="34" charset="0"/>
              </a:rPr>
              <a:t>Clouds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X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SW</a:t>
            </a:r>
            <a:r>
              <a:rPr lang="en-US" sz="2000" baseline="-25000" dirty="0" err="1">
                <a:latin typeface="Arial" panose="020B0604020202020204" pitchFamily="34" charset="0"/>
                <a:cs typeface="Arial" panose="020B0604020202020204" pitchFamily="34" charset="0"/>
              </a:rPr>
              <a:t>down</a:t>
            </a:r>
            <a:r>
              <a:rPr lang="en-US" sz="2000" baseline="-25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T</a:t>
            </a:r>
            <a:r>
              <a:rPr lang="en-US" sz="2000" baseline="-25000" dirty="0" err="1">
                <a:latin typeface="Arial" panose="020B0604020202020204" pitchFamily="34" charset="0"/>
                <a:cs typeface="Arial" panose="020B0604020202020204" pitchFamily="34" charset="0"/>
              </a:rPr>
              <a:t>surface</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f</a:t>
            </a:r>
            <a:r>
              <a:rPr lang="en-US" sz="2000" baseline="-25000" dirty="0" err="1">
                <a:latin typeface="Arial" panose="020B0604020202020204" pitchFamily="34" charset="0"/>
                <a:cs typeface="Arial" panose="020B0604020202020204" pitchFamily="34" charset="0"/>
              </a:rPr>
              <a:t>Clouds</a:t>
            </a:r>
            <a:r>
              <a:rPr lang="en-US"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α</a:t>
            </a:r>
            <a:r>
              <a:rPr lang="en-US" sz="2000" baseline="-25000" dirty="0">
                <a:latin typeface="Arial" panose="020B0604020202020204" pitchFamily="34" charset="0"/>
                <a:cs typeface="Arial" panose="020B0604020202020204" pitchFamily="34" charset="0"/>
              </a:rPr>
              <a:t>Clouds</a:t>
            </a:r>
            <a:r>
              <a:rPr lang="en-US" sz="2000" dirty="0" smtClean="0">
                <a:latin typeface="Arial" panose="020B0604020202020204" pitchFamily="34" charset="0"/>
                <a:cs typeface="Arial" panose="020B0604020202020204" pitchFamily="34" charset="0"/>
              </a:rPr>
              <a:t>) TOA</a:t>
            </a:r>
            <a:r>
              <a:rPr lang="en-US" sz="2000" baseline="-25000" dirty="0">
                <a:latin typeface="Arial" panose="020B0604020202020204" pitchFamily="34" charset="0"/>
                <a:cs typeface="Arial" panose="020B0604020202020204" pitchFamily="34" charset="0"/>
              </a:rPr>
              <a:t>INC</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t>
            </a:r>
            <a:r>
              <a:rPr lang="en-US" sz="2000" baseline="-25000" dirty="0" err="1">
                <a:latin typeface="Arial" panose="020B0604020202020204" pitchFamily="34" charset="0"/>
                <a:cs typeface="Arial" panose="020B0604020202020204" pitchFamily="34" charset="0"/>
              </a:rPr>
              <a:t>Clouds</a:t>
            </a:r>
            <a:r>
              <a:rPr lang="en-US" sz="2000" baseline="-25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T</a:t>
            </a:r>
            <a:r>
              <a:rPr lang="en-US" sz="2000" baseline="-25000" dirty="0" err="1">
                <a:latin typeface="Arial" panose="020B0604020202020204" pitchFamily="34" charset="0"/>
                <a:cs typeface="Arial" panose="020B0604020202020204" pitchFamily="34" charset="0"/>
              </a:rPr>
              <a:t>surface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73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749300"/>
            <a:ext cx="10515600" cy="4351338"/>
          </a:xfrm>
        </p:spPr>
        <p:txBody>
          <a:bodyPr>
            <a:normAutofit fontScale="92500"/>
          </a:bodyPr>
          <a:lstStyle/>
          <a:p>
            <a:r>
              <a:rPr lang="en-US" sz="2000" dirty="0">
                <a:latin typeface="Arial" panose="020B0604020202020204" pitchFamily="34" charset="0"/>
                <a:cs typeface="Arial" panose="020B0604020202020204" pitchFamily="34" charset="0"/>
              </a:rPr>
              <a:t>One may </a:t>
            </a:r>
            <a:r>
              <a:rPr lang="en-US" sz="2000" dirty="0" smtClean="0">
                <a:latin typeface="Arial" panose="020B0604020202020204" pitchFamily="34" charset="0"/>
                <a:cs typeface="Arial" panose="020B0604020202020204" pitchFamily="34" charset="0"/>
              </a:rPr>
              <a:t>reasonably </a:t>
            </a:r>
            <a:r>
              <a:rPr lang="en-US" sz="2000" dirty="0">
                <a:latin typeface="Arial" panose="020B0604020202020204" pitchFamily="34" charset="0"/>
                <a:cs typeface="Arial" panose="020B0604020202020204" pitchFamily="34" charset="0"/>
              </a:rPr>
              <a:t>estimate the important parameter, ∂</a:t>
            </a:r>
            <a:r>
              <a:rPr lang="en-US" sz="2000" dirty="0" err="1">
                <a:latin typeface="Arial" panose="020B0604020202020204" pitchFamily="34" charset="0"/>
                <a:cs typeface="Arial" panose="020B0604020202020204" pitchFamily="34" charset="0"/>
              </a:rPr>
              <a:t>f</a:t>
            </a:r>
            <a:r>
              <a:rPr lang="en-US" sz="2000" baseline="-25000" dirty="0" err="1">
                <a:latin typeface="Arial" panose="020B0604020202020204" pitchFamily="34" charset="0"/>
                <a:cs typeface="Arial" panose="020B0604020202020204" pitchFamily="34" charset="0"/>
              </a:rPr>
              <a:t>Clouds</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a:t>
            </a:r>
            <a:r>
              <a:rPr lang="en-US" sz="2000" baseline="-25000" dirty="0" err="1">
                <a:latin typeface="Arial" panose="020B0604020202020204" pitchFamily="34" charset="0"/>
                <a:cs typeface="Arial" panose="020B0604020202020204" pitchFamily="34" charset="0"/>
              </a:rPr>
              <a:t>surface</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0.07/K, by noting that both the precipitation rate of clouds and the evaporation rate are a sensitive function of surface temperature, that in turn, is </a:t>
            </a:r>
            <a:r>
              <a:rPr lang="en-US" sz="2000" i="1" dirty="0" smtClean="0">
                <a:latin typeface="Arial" panose="020B0604020202020204" pitchFamily="34" charset="0"/>
                <a:cs typeface="Arial" panose="020B0604020202020204" pitchFamily="34" charset="0"/>
              </a:rPr>
              <a:t>directly </a:t>
            </a:r>
            <a:r>
              <a:rPr lang="en-US" sz="2000" i="1" dirty="0">
                <a:latin typeface="Arial" panose="020B0604020202020204" pitchFamily="34" charset="0"/>
                <a:cs typeface="Arial" panose="020B0604020202020204" pitchFamily="34" charset="0"/>
              </a:rPr>
              <a:t>proportional to the vapor pressure of seawater, </a:t>
            </a:r>
            <a:r>
              <a:rPr lang="en-US" sz="2000" i="1" dirty="0" smtClean="0">
                <a:latin typeface="Arial" panose="020B0604020202020204" pitchFamily="34" charset="0"/>
                <a:cs typeface="Arial" panose="020B0604020202020204" pitchFamily="34" charset="0"/>
              </a:rPr>
              <a:t>whose </a:t>
            </a:r>
            <a:r>
              <a:rPr lang="en-US" sz="2000" i="1" dirty="0">
                <a:latin typeface="Arial" panose="020B0604020202020204" pitchFamily="34" charset="0"/>
                <a:cs typeface="Arial" panose="020B0604020202020204" pitchFamily="34" charset="0"/>
              </a:rPr>
              <a:t>temperature dependence is about 8% per degree </a:t>
            </a:r>
            <a:r>
              <a:rPr lang="en-US" sz="2000" i="1" dirty="0" smtClean="0">
                <a:latin typeface="Arial" panose="020B0604020202020204" pitchFamily="34" charset="0"/>
                <a:cs typeface="Arial" panose="020B0604020202020204" pitchFamily="34" charset="0"/>
              </a:rPr>
              <a:t>Kelvin (or Celsius). </a:t>
            </a:r>
          </a:p>
          <a:p>
            <a:r>
              <a:rPr lang="en-AU" sz="2000" dirty="0" smtClean="0">
                <a:latin typeface="Arial" panose="020B0604020202020204" pitchFamily="34" charset="0"/>
                <a:cs typeface="Arial" panose="020B0604020202020204" pitchFamily="34" charset="0"/>
              </a:rPr>
              <a:t>The </a:t>
            </a:r>
            <a:r>
              <a:rPr lang="en-AU" sz="2000" dirty="0">
                <a:latin typeface="Arial" panose="020B0604020202020204" pitchFamily="34" charset="0"/>
                <a:cs typeface="Arial" panose="020B0604020202020204" pitchFamily="34" charset="0"/>
              </a:rPr>
              <a:t>resulting cloud-thermostat feedback parameter is now readily evaluated under the </a:t>
            </a:r>
            <a:r>
              <a:rPr lang="en-AU" sz="2000" dirty="0" smtClean="0">
                <a:latin typeface="Arial" panose="020B0604020202020204" pitchFamily="34" charset="0"/>
                <a:cs typeface="Arial" panose="020B0604020202020204" pitchFamily="34" charset="0"/>
              </a:rPr>
              <a:t>two scenarios associated with two choices </a:t>
            </a:r>
            <a:r>
              <a:rPr lang="en-AU" sz="2000" dirty="0">
                <a:latin typeface="Arial" panose="020B0604020202020204" pitchFamily="34" charset="0"/>
                <a:cs typeface="Arial" panose="020B0604020202020204" pitchFamily="34" charset="0"/>
              </a:rPr>
              <a:t>for cloud albedo </a:t>
            </a:r>
            <a:r>
              <a:rPr lang="en-AU" sz="2000" dirty="0" smtClean="0">
                <a:latin typeface="Arial" panose="020B0604020202020204" pitchFamily="34" charset="0"/>
                <a:cs typeface="Arial" panose="020B0604020202020204" pitchFamily="34" charset="0"/>
              </a:rPr>
              <a:t>:  </a:t>
            </a:r>
          </a:p>
          <a:p>
            <a:r>
              <a:rPr lang="en-AU" sz="2000" dirty="0" smtClean="0">
                <a:latin typeface="Arial" panose="020B0604020202020204" pitchFamily="34" charset="0"/>
                <a:cs typeface="Arial" panose="020B0604020202020204" pitchFamily="34" charset="0"/>
              </a:rPr>
              <a:t>Using </a:t>
            </a:r>
            <a:r>
              <a:rPr lang="en-AU" sz="2000" dirty="0">
                <a:latin typeface="Arial" panose="020B0604020202020204" pitchFamily="34" charset="0"/>
                <a:cs typeface="Arial" panose="020B0604020202020204" pitchFamily="34" charset="0"/>
              </a:rPr>
              <a:t>the AR6 choice for cloud albedo, α</a:t>
            </a:r>
            <a:r>
              <a:rPr lang="en-AU" sz="2000" baseline="-25000" dirty="0">
                <a:latin typeface="Arial" panose="020B0604020202020204" pitchFamily="34" charset="0"/>
                <a:cs typeface="Arial" panose="020B0604020202020204" pitchFamily="34" charset="0"/>
              </a:rPr>
              <a:t>Clouds</a:t>
            </a:r>
            <a:r>
              <a:rPr lang="en-AU" sz="2000" dirty="0">
                <a:latin typeface="Arial" panose="020B0604020202020204" pitchFamily="34" charset="0"/>
                <a:cs typeface="Arial" panose="020B0604020202020204" pitchFamily="34" charset="0"/>
              </a:rPr>
              <a:t> = 0.36, we have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Clouds</a:t>
            </a:r>
            <a:r>
              <a:rPr lang="en-AU" sz="2000" dirty="0">
                <a:latin typeface="Arial" panose="020B0604020202020204" pitchFamily="34" charset="0"/>
                <a:cs typeface="Arial" panose="020B0604020202020204" pitchFamily="34" charset="0"/>
              </a:rPr>
              <a:t> ≈ - 5.7 W/m</a:t>
            </a:r>
            <a:r>
              <a:rPr lang="en-AU" sz="2000" baseline="30000" dirty="0">
                <a:latin typeface="Arial" panose="020B0604020202020204" pitchFamily="34" charset="0"/>
                <a:cs typeface="Arial" panose="020B0604020202020204" pitchFamily="34" charset="0"/>
              </a:rPr>
              <a:t>2</a:t>
            </a:r>
            <a:r>
              <a:rPr lang="en-AU" sz="2000" dirty="0">
                <a:latin typeface="Arial" panose="020B0604020202020204" pitchFamily="34" charset="0"/>
                <a:cs typeface="Arial" panose="020B0604020202020204" pitchFamily="34" charset="0"/>
              </a:rPr>
              <a:t> K, which 1.7 times larger than (the misnamed)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Planck</a:t>
            </a:r>
            <a:r>
              <a:rPr lang="en-AU" sz="2000" dirty="0">
                <a:latin typeface="Arial" panose="020B0604020202020204" pitchFamily="34" charset="0"/>
                <a:cs typeface="Arial" panose="020B0604020202020204" pitchFamily="34" charset="0"/>
              </a:rPr>
              <a:t> , heretofore the strongest feedback term. </a:t>
            </a:r>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Alternatively</a:t>
            </a:r>
            <a:r>
              <a:rPr lang="en-AU" sz="2000" dirty="0">
                <a:latin typeface="Arial" panose="020B0604020202020204" pitchFamily="34" charset="0"/>
                <a:cs typeface="Arial" panose="020B0604020202020204" pitchFamily="34" charset="0"/>
              </a:rPr>
              <a:t>, using the more reasonable choice for cloud albedo, α</a:t>
            </a:r>
            <a:r>
              <a:rPr lang="en-AU" sz="2000" baseline="-25000" dirty="0">
                <a:latin typeface="Arial" panose="020B0604020202020204" pitchFamily="34" charset="0"/>
                <a:cs typeface="Arial" panose="020B0604020202020204" pitchFamily="34" charset="0"/>
              </a:rPr>
              <a:t>Clouds</a:t>
            </a:r>
            <a:r>
              <a:rPr lang="en-AU" sz="2000" dirty="0">
                <a:latin typeface="Arial" panose="020B0604020202020204" pitchFamily="34" charset="0"/>
                <a:cs typeface="Arial" panose="020B0604020202020204" pitchFamily="34" charset="0"/>
              </a:rPr>
              <a:t> = 0.8, we have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Clouds</a:t>
            </a:r>
            <a:r>
              <a:rPr lang="en-AU" sz="2000" dirty="0">
                <a:latin typeface="Arial" panose="020B0604020202020204" pitchFamily="34" charset="0"/>
                <a:cs typeface="Arial" panose="020B0604020202020204" pitchFamily="34" charset="0"/>
              </a:rPr>
              <a:t> ≈ -12.7 W/m</a:t>
            </a:r>
            <a:r>
              <a:rPr lang="en-AU" sz="2000" baseline="30000" dirty="0">
                <a:latin typeface="Arial" panose="020B0604020202020204" pitchFamily="34" charset="0"/>
                <a:cs typeface="Arial" panose="020B0604020202020204" pitchFamily="34" charset="0"/>
              </a:rPr>
              <a:t>2</a:t>
            </a:r>
            <a:r>
              <a:rPr lang="en-AU" sz="2000" dirty="0">
                <a:latin typeface="Arial" panose="020B0604020202020204" pitchFamily="34" charset="0"/>
                <a:cs typeface="Arial" panose="020B0604020202020204" pitchFamily="34" charset="0"/>
              </a:rPr>
              <a:t> K, which is 3.8 times larger than (the misnamed) </a:t>
            </a:r>
            <a:r>
              <a:rPr lang="en-AU" sz="2000" dirty="0" err="1">
                <a:latin typeface="Arial" panose="020B0604020202020204" pitchFamily="34" charset="0"/>
                <a:cs typeface="Arial" panose="020B0604020202020204" pitchFamily="34" charset="0"/>
              </a:rPr>
              <a:t>λ</a:t>
            </a:r>
            <a:r>
              <a:rPr lang="en-AU" sz="2000" baseline="-25000" dirty="0" err="1">
                <a:latin typeface="Arial" panose="020B0604020202020204" pitchFamily="34" charset="0"/>
                <a:cs typeface="Arial" panose="020B0604020202020204" pitchFamily="34" charset="0"/>
              </a:rPr>
              <a:t>Planck</a:t>
            </a:r>
            <a:r>
              <a:rPr lang="en-AU" sz="2000" dirty="0">
                <a:latin typeface="Arial" panose="020B0604020202020204" pitchFamily="34" charset="0"/>
                <a:cs typeface="Arial" panose="020B0604020202020204" pitchFamily="34" charset="0"/>
              </a:rPr>
              <a:t>. In either scenario, the cloud-thermostat feedback is the strongest feedback mechanism controlling and stabilizing the Earth’s climate and temperature</a:t>
            </a:r>
            <a:r>
              <a:rPr lang="en-AU" sz="2000" dirty="0" smtClean="0">
                <a:latin typeface="Arial" panose="020B0604020202020204" pitchFamily="34" charset="0"/>
                <a:cs typeface="Arial" panose="020B0604020202020204" pitchFamily="34" charset="0"/>
              </a:rPr>
              <a:t>.</a:t>
            </a:r>
          </a:p>
          <a:p>
            <a:r>
              <a:rPr lang="en-AU" sz="2000" dirty="0" smtClean="0">
                <a:latin typeface="Arial" panose="020B0604020202020204" pitchFamily="34" charset="0"/>
                <a:cs typeface="Arial" panose="020B0604020202020204" pitchFamily="34" charset="0"/>
              </a:rPr>
              <a:t>These values are plotted on an extension of the AR6 Figure 7.1, which shows the feedback strength for various mechanism. The total system strength is the left-hand column.</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31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525"/>
          </a:xfrm>
        </p:spPr>
        <p:txBody>
          <a:bodyPr>
            <a:normAutofit/>
          </a:bodyPr>
          <a:lstStyle/>
          <a:p>
            <a:pPr algn="ctr"/>
            <a:r>
              <a:rPr lang="en-US" sz="2800" dirty="0" smtClean="0">
                <a:latin typeface="Arial" panose="020B0604020202020204" pitchFamily="34" charset="0"/>
                <a:cs typeface="Arial" panose="020B0604020202020204" pitchFamily="34" charset="0"/>
              </a:rPr>
              <a:t>Comparative feedback sensitivities for various mechanisms.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1149" y="2536826"/>
            <a:ext cx="5514975" cy="2797174"/>
          </a:xfrm>
        </p:spPr>
        <p:txBody>
          <a:bodyPr/>
          <a:lstStyle/>
          <a:p>
            <a:r>
              <a:rPr lang="en-AU" sz="1800" dirty="0">
                <a:latin typeface="Arial" panose="020B0604020202020204" pitchFamily="34" charset="0"/>
                <a:cs typeface="Arial" panose="020B0604020202020204" pitchFamily="34" charset="0"/>
              </a:rPr>
              <a:t>AR6 (2021, Fig. 7.10, p. 979) estimates for the so-called feedback </a:t>
            </a:r>
            <a:r>
              <a:rPr lang="en-AU" sz="1800" dirty="0" smtClean="0">
                <a:latin typeface="Arial" panose="020B0604020202020204" pitchFamily="34" charset="0"/>
                <a:cs typeface="Arial" panose="020B0604020202020204" pitchFamily="34" charset="0"/>
              </a:rPr>
              <a:t>strengths (sensitivities) </a:t>
            </a:r>
            <a:r>
              <a:rPr lang="en-AU" sz="1800" dirty="0">
                <a:latin typeface="Arial" panose="020B0604020202020204" pitchFamily="34" charset="0"/>
                <a:cs typeface="Arial" panose="020B0604020202020204" pitchFamily="34" charset="0"/>
              </a:rPr>
              <a:t>for various </a:t>
            </a:r>
            <a:r>
              <a:rPr lang="en-AU" sz="1800" dirty="0" smtClean="0">
                <a:latin typeface="Arial" panose="020B0604020202020204" pitchFamily="34" charset="0"/>
                <a:cs typeface="Arial" panose="020B0604020202020204" pitchFamily="34" charset="0"/>
              </a:rPr>
              <a:t>mechanisms.</a:t>
            </a:r>
          </a:p>
          <a:p>
            <a:r>
              <a:rPr lang="en-AU" sz="1800" dirty="0" smtClean="0">
                <a:latin typeface="Arial" panose="020B0604020202020204" pitchFamily="34" charset="0"/>
                <a:cs typeface="Arial" panose="020B0604020202020204" pitchFamily="34" charset="0"/>
              </a:rPr>
              <a:t>The </a:t>
            </a:r>
            <a:r>
              <a:rPr lang="en-AU" sz="1800" dirty="0">
                <a:latin typeface="Arial" panose="020B0604020202020204" pitchFamily="34" charset="0"/>
                <a:cs typeface="Arial" panose="020B0604020202020204" pitchFamily="34" charset="0"/>
              </a:rPr>
              <a:t>AR6 Figure </a:t>
            </a:r>
            <a:r>
              <a:rPr lang="en-AU" sz="1800" dirty="0" smtClean="0">
                <a:latin typeface="Arial" panose="020B0604020202020204" pitchFamily="34" charset="0"/>
                <a:cs typeface="Arial" panose="020B0604020202020204" pitchFamily="34" charset="0"/>
              </a:rPr>
              <a:t>is </a:t>
            </a:r>
            <a:r>
              <a:rPr lang="en-AU" sz="1800" dirty="0">
                <a:latin typeface="Arial" panose="020B0604020202020204" pitchFamily="34" charset="0"/>
                <a:cs typeface="Arial" panose="020B0604020202020204" pitchFamily="34" charset="0"/>
              </a:rPr>
              <a:t>modified by replacing their estimate of </a:t>
            </a:r>
            <a:r>
              <a:rPr lang="en-AU" sz="1800" dirty="0" err="1">
                <a:latin typeface="Arial" panose="020B0604020202020204" pitchFamily="34" charset="0"/>
                <a:cs typeface="Arial" panose="020B0604020202020204" pitchFamily="34" charset="0"/>
              </a:rPr>
              <a:t>λ</a:t>
            </a:r>
            <a:r>
              <a:rPr lang="en-AU" sz="1800" baseline="-25000" dirty="0" err="1">
                <a:latin typeface="Arial" panose="020B0604020202020204" pitchFamily="34" charset="0"/>
                <a:cs typeface="Arial" panose="020B0604020202020204" pitchFamily="34" charset="0"/>
              </a:rPr>
              <a:t>Clouds</a:t>
            </a:r>
            <a:r>
              <a:rPr lang="en-AU" sz="1800" dirty="0">
                <a:latin typeface="Arial" panose="020B0604020202020204" pitchFamily="34" charset="0"/>
                <a:cs typeface="Arial" panose="020B0604020202020204" pitchFamily="34" charset="0"/>
              </a:rPr>
              <a:t> , with </a:t>
            </a:r>
            <a:r>
              <a:rPr lang="en-AU" sz="1800" dirty="0" smtClean="0">
                <a:latin typeface="Arial" panose="020B0604020202020204" pitchFamily="34" charset="0"/>
                <a:cs typeface="Arial" panose="020B0604020202020204" pitchFamily="34" charset="0"/>
              </a:rPr>
              <a:t>the estimates </a:t>
            </a:r>
            <a:r>
              <a:rPr lang="en-AU" sz="1800" dirty="0">
                <a:latin typeface="Arial" panose="020B0604020202020204" pitchFamily="34" charset="0"/>
                <a:cs typeface="Arial" panose="020B0604020202020204" pitchFamily="34" charset="0"/>
              </a:rPr>
              <a:t>calculated here for the cloud-feedback mechanism, under two  scenarios - assuming cloud albedo = 0.36, and 0.8. In both scenarios, the cloud-feedback mechanism is dominant.</a:t>
            </a:r>
            <a:endParaRPr lang="en-US" sz="1800" b="1" i="1" dirty="0">
              <a:latin typeface="Arial" panose="020B0604020202020204" pitchFamily="34" charset="0"/>
              <a:cs typeface="Arial" panose="020B0604020202020204" pitchFamily="34" charset="0"/>
            </a:endParaRPr>
          </a:p>
          <a:p>
            <a:endParaRPr lang="en-US" dirty="0"/>
          </a:p>
        </p:txBody>
      </p:sp>
      <p:pic>
        <p:nvPicPr>
          <p:cNvPr id="4098" name="Picture 2" descr="AR6_feedbackwJFCthermost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098551"/>
            <a:ext cx="4003675" cy="51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98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92" y="417376"/>
            <a:ext cx="10515600" cy="1002121"/>
          </a:xfrm>
        </p:spPr>
        <p:txBody>
          <a:bodyPr>
            <a:normAutofit/>
          </a:bodyPr>
          <a:lstStyle/>
          <a:p>
            <a:r>
              <a:rPr lang="en-US" sz="3200" dirty="0" smtClean="0">
                <a:latin typeface="Arial" panose="020B0604020202020204" pitchFamily="34" charset="0"/>
                <a:cs typeface="Arial" panose="020B0604020202020204" pitchFamily="34" charset="0"/>
              </a:rPr>
              <a:t>NOAA’s scientific disinformation hoax asserting that the frequency of extreme weather events is increasing</a:t>
            </a:r>
            <a:endParaRPr lang="en-US" sz="3200" dirty="0">
              <a:latin typeface="Arial" panose="020B0604020202020204" pitchFamily="34" charset="0"/>
              <a:cs typeface="Arial" panose="020B0604020202020204" pitchFamily="34" charset="0"/>
            </a:endParaRPr>
          </a:p>
        </p:txBody>
      </p:sp>
      <p:pic>
        <p:nvPicPr>
          <p:cNvPr id="8"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592" y="1825625"/>
            <a:ext cx="3321696" cy="4351338"/>
          </a:xfrm>
          <a:prstGeom prst="rect">
            <a:avLst/>
          </a:prstGeom>
        </p:spPr>
      </p:pic>
      <p:sp>
        <p:nvSpPr>
          <p:cNvPr id="9" name="Content Placeholder 8"/>
          <p:cNvSpPr>
            <a:spLocks noGrp="1"/>
          </p:cNvSpPr>
          <p:nvPr>
            <p:ph idx="1"/>
          </p:nvPr>
        </p:nvSpPr>
        <p:spPr>
          <a:xfrm>
            <a:off x="4521925" y="1590493"/>
            <a:ext cx="5231674" cy="4351338"/>
          </a:xfrm>
        </p:spPr>
        <p:txBody>
          <a:bodyPr>
            <a:noAutofit/>
          </a:bodyPr>
          <a:lstStyle/>
          <a:p>
            <a:r>
              <a:rPr lang="en-US" sz="2300" dirty="0">
                <a:latin typeface="Arial" panose="020B0604020202020204" pitchFamily="34" charset="0"/>
                <a:cs typeface="Arial" panose="020B0604020202020204" pitchFamily="34" charset="0"/>
              </a:rPr>
              <a:t>2012, Physics Today article “</a:t>
            </a:r>
            <a:r>
              <a:rPr lang="en-US" sz="2300" i="1" dirty="0">
                <a:latin typeface="Arial" panose="020B0604020202020204" pitchFamily="34" charset="0"/>
                <a:cs typeface="Arial" panose="020B0604020202020204" pitchFamily="34" charset="0"/>
              </a:rPr>
              <a:t>Predicting and Managing Extreme Weather Events” – Earth’s climate is warming, and destructive weather is growing more prevalent. Coping with the changes will require collaborative science, forward-thinking policy, and an informed public</a:t>
            </a:r>
            <a:r>
              <a:rPr lang="en-US" sz="2300" dirty="0">
                <a:latin typeface="Arial" panose="020B0604020202020204" pitchFamily="34" charset="0"/>
                <a:cs typeface="Arial" panose="020B0604020202020204" pitchFamily="34" charset="0"/>
              </a:rPr>
              <a:t>.”</a:t>
            </a:r>
          </a:p>
          <a:p>
            <a:r>
              <a:rPr lang="en-US" sz="2300" dirty="0">
                <a:latin typeface="Arial" panose="020B0604020202020204" pitchFamily="34" charset="0"/>
                <a:cs typeface="Arial" panose="020B0604020202020204" pitchFamily="34" charset="0"/>
              </a:rPr>
              <a:t>Authors: Jane </a:t>
            </a:r>
            <a:r>
              <a:rPr lang="en-US" sz="2300" dirty="0" err="1">
                <a:latin typeface="Arial" panose="020B0604020202020204" pitchFamily="34" charset="0"/>
                <a:cs typeface="Arial" panose="020B0604020202020204" pitchFamily="34" charset="0"/>
              </a:rPr>
              <a:t>Lubchenco</a:t>
            </a:r>
            <a:r>
              <a:rPr lang="en-US" sz="2300" dirty="0">
                <a:latin typeface="Arial" panose="020B0604020202020204" pitchFamily="34" charset="0"/>
                <a:cs typeface="Arial" panose="020B0604020202020204" pitchFamily="34" charset="0"/>
              </a:rPr>
              <a:t>, undersecretary for oceans and atmosphere at the US Dept. of Commerce, and NOAA administrator, and Thomas Karl, Director of NOAA’s climatic data center and chair of the US Global Change Program</a:t>
            </a:r>
            <a:r>
              <a:rPr lang="en-US"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64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panose="020B0604020202020204" pitchFamily="34" charset="0"/>
                <a:cs typeface="Arial" panose="020B0604020202020204" pitchFamily="34" charset="0"/>
              </a:rPr>
              <a:t>NOAA’s disinformation hoax regarding an impending climate apocalypse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908402"/>
            <a:ext cx="10515600" cy="4483689"/>
          </a:xfrm>
        </p:spPr>
        <p:txBody>
          <a:bodyPr>
            <a:normAutofit fontScale="92500" lnSpcReduction="10000"/>
          </a:bodyPr>
          <a:lstStyle/>
          <a:p>
            <a:r>
              <a:rPr lang="en-US" dirty="0" smtClean="0">
                <a:latin typeface="Arial" panose="020B0604020202020204" pitchFamily="34" charset="0"/>
                <a:cs typeface="Arial" panose="020B0604020202020204" pitchFamily="34" charset="0"/>
              </a:rPr>
              <a:t>The article asserts that </a:t>
            </a:r>
            <a:r>
              <a:rPr lang="en-US" dirty="0">
                <a:latin typeface="Arial" panose="020B0604020202020204" pitchFamily="34" charset="0"/>
                <a:cs typeface="Arial" panose="020B0604020202020204" pitchFamily="34" charset="0"/>
              </a:rPr>
              <a:t>there is an increase in </a:t>
            </a:r>
            <a:r>
              <a:rPr lang="en-US" dirty="0" smtClean="0">
                <a:latin typeface="Arial" panose="020B0604020202020204" pitchFamily="34" charset="0"/>
                <a:cs typeface="Arial" panose="020B0604020202020204" pitchFamily="34" charset="0"/>
              </a:rPr>
              <a:t>the extreme </a:t>
            </a:r>
            <a:r>
              <a:rPr lang="en-US" dirty="0">
                <a:latin typeface="Arial" panose="020B0604020202020204" pitchFamily="34" charset="0"/>
                <a:cs typeface="Arial" panose="020B0604020202020204" pitchFamily="34" charset="0"/>
              </a:rPr>
              <a:t>weather </a:t>
            </a:r>
            <a:r>
              <a:rPr lang="en-US" dirty="0" smtClean="0">
                <a:latin typeface="Arial" panose="020B0604020202020204" pitchFamily="34" charset="0"/>
                <a:cs typeface="Arial" panose="020B0604020202020204" pitchFamily="34" charset="0"/>
              </a:rPr>
              <a:t>event frequency that is </a:t>
            </a:r>
            <a:r>
              <a:rPr lang="en-US" dirty="0">
                <a:latin typeface="Arial" panose="020B0604020202020204" pitchFamily="34" charset="0"/>
                <a:cs typeface="Arial" panose="020B0604020202020204" pitchFamily="34" charset="0"/>
              </a:rPr>
              <a:t>associated with climate change in the three decades ending in 2012.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article presents </a:t>
            </a:r>
            <a:r>
              <a:rPr lang="en-US" dirty="0">
                <a:latin typeface="Arial" panose="020B0604020202020204" pitchFamily="34" charset="0"/>
                <a:cs typeface="Arial" panose="020B0604020202020204" pitchFamily="34" charset="0"/>
              </a:rPr>
              <a:t>data </a:t>
            </a:r>
            <a:r>
              <a:rPr lang="en-US" dirty="0" smtClean="0">
                <a:latin typeface="Arial" panose="020B0604020202020204" pitchFamily="34" charset="0"/>
                <a:cs typeface="Arial" panose="020B0604020202020204" pitchFamily="34" charset="0"/>
              </a:rPr>
              <a:t>in their Fig. 2a displaying </a:t>
            </a:r>
            <a:r>
              <a:rPr lang="en-US" dirty="0">
                <a:latin typeface="Arial" panose="020B0604020202020204" pitchFamily="34" charset="0"/>
                <a:cs typeface="Arial" panose="020B0604020202020204" pitchFamily="34" charset="0"/>
              </a:rPr>
              <a:t>NOAA’s Weather and Climate Extremes Index. </a:t>
            </a:r>
            <a:r>
              <a:rPr lang="en-US" dirty="0" smtClean="0">
                <a:latin typeface="Arial" panose="020B0604020202020204" pitchFamily="34" charset="0"/>
                <a:cs typeface="Arial" panose="020B0604020202020204" pitchFamily="34" charset="0"/>
              </a:rPr>
              <a:t>That index is </a:t>
            </a:r>
            <a:r>
              <a:rPr lang="en-US" dirty="0">
                <a:latin typeface="Arial" panose="020B0604020202020204" pitchFamily="34" charset="0"/>
                <a:cs typeface="Arial" panose="020B0604020202020204" pitchFamily="34" charset="0"/>
              </a:rPr>
              <a:t>NOAA’s numerical </a:t>
            </a:r>
            <a:r>
              <a:rPr lang="en-US" dirty="0" smtClean="0">
                <a:latin typeface="Arial" panose="020B0604020202020204" pitchFamily="34" charset="0"/>
                <a:cs typeface="Arial" panose="020B0604020202020204" pitchFamily="34" charset="0"/>
              </a:rPr>
              <a:t>composite measure </a:t>
            </a:r>
            <a:r>
              <a:rPr lang="en-US" dirty="0">
                <a:latin typeface="Arial" panose="020B0604020202020204" pitchFamily="34" charset="0"/>
                <a:cs typeface="Arial" panose="020B0604020202020204" pitchFamily="34" charset="0"/>
              </a:rPr>
              <a:t>of the frequency of so-called </a:t>
            </a:r>
            <a:r>
              <a:rPr lang="en-US" u="sng" dirty="0">
                <a:latin typeface="Arial" panose="020B0604020202020204" pitchFamily="34" charset="0"/>
                <a:cs typeface="Arial" panose="020B0604020202020204" pitchFamily="34" charset="0"/>
              </a:rPr>
              <a:t>extreme weather events</a:t>
            </a:r>
            <a:r>
              <a:rPr lang="en-US" dirty="0">
                <a:latin typeface="Arial" panose="020B0604020202020204" pitchFamily="34" charset="0"/>
                <a:cs typeface="Arial" panose="020B0604020202020204" pitchFamily="34" charset="0"/>
              </a:rPr>
              <a:t>, including hot-spells, cold-spells, droughts, floods, land-falling hurricanes, etc</a:t>
            </a:r>
            <a:r>
              <a:rPr lang="en-US" dirty="0" smtClean="0">
                <a:latin typeface="Arial" panose="020B0604020202020204" pitchFamily="34" charset="0"/>
                <a:cs typeface="Arial" panose="020B0604020202020204" pitchFamily="34" charset="0"/>
              </a:rPr>
              <a:t>. (EF3+ tornado frequency is conspicuously absent from the list, presumably  because it was actually decreasing. See </a:t>
            </a:r>
            <a:r>
              <a:rPr lang="en-US" dirty="0" err="1" smtClean="0">
                <a:latin typeface="Arial" panose="020B0604020202020204" pitchFamily="34" charset="0"/>
                <a:cs typeface="Arial" panose="020B0604020202020204" pitchFamily="34" charset="0"/>
              </a:rPr>
              <a:t>Koonin</a:t>
            </a:r>
            <a:r>
              <a:rPr lang="en-US" dirty="0" smtClean="0">
                <a:latin typeface="Arial" panose="020B0604020202020204" pitchFamily="34" charset="0"/>
                <a:cs typeface="Arial" panose="020B0604020202020204" pitchFamily="34" charset="0"/>
              </a:rPr>
              <a:t>, pp.124-125)</a:t>
            </a:r>
          </a:p>
          <a:p>
            <a:r>
              <a:rPr lang="en-US" dirty="0" smtClean="0">
                <a:latin typeface="Arial" panose="020B0604020202020204" pitchFamily="34" charset="0"/>
                <a:cs typeface="Arial" panose="020B0604020202020204" pitchFamily="34" charset="0"/>
              </a:rPr>
              <a:t>The authors assert that their climate extremes index has “</a:t>
            </a:r>
            <a:r>
              <a:rPr lang="en-US" u="sng" dirty="0" smtClean="0">
                <a:latin typeface="Arial" panose="020B0604020202020204" pitchFamily="34" charset="0"/>
                <a:cs typeface="Arial" panose="020B0604020202020204" pitchFamily="34" charset="0"/>
              </a:rPr>
              <a:t>obviously</a:t>
            </a:r>
            <a:r>
              <a:rPr lang="en-US" dirty="0" smtClean="0">
                <a:latin typeface="Arial" panose="020B0604020202020204" pitchFamily="34" charset="0"/>
                <a:cs typeface="Arial" panose="020B0604020202020204" pitchFamily="34" charset="0"/>
              </a:rPr>
              <a:t>” grown steadily over the last three decades. </a:t>
            </a:r>
            <a:r>
              <a:rPr lang="en-US" u="sng" dirty="0" smtClean="0">
                <a:latin typeface="Arial" panose="020B0604020202020204" pitchFamily="34" charset="0"/>
                <a:cs typeface="Arial" panose="020B0604020202020204" pitchFamily="34" charset="0"/>
              </a:rPr>
              <a:t>I assert here that their own data in their Fig. 2a disprove their own assertion.</a:t>
            </a:r>
            <a:endParaRPr lang="en-US" u="sng" dirty="0">
              <a:latin typeface="Arial" panose="020B0604020202020204" pitchFamily="34" charset="0"/>
              <a:cs typeface="Arial" panose="020B0604020202020204" pitchFamily="34" charset="0"/>
            </a:endParaRPr>
          </a:p>
          <a:p>
            <a:pPr marL="0" indent="0">
              <a:buNone/>
            </a:pPr>
            <a:endParaRPr lang="en-US" dirty="0" smtClean="0"/>
          </a:p>
          <a:p>
            <a:endParaRPr lang="en-US" dirty="0"/>
          </a:p>
        </p:txBody>
      </p:sp>
    </p:spTree>
    <p:extLst>
      <p:ext uri="{BB962C8B-B14F-4D97-AF65-F5344CB8AC3E}">
        <p14:creationId xmlns:p14="http://schemas.microsoft.com/office/powerpoint/2010/main" val="15350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729" r="4370" b="52628"/>
          <a:stretch/>
        </p:blipFill>
        <p:spPr>
          <a:xfrm>
            <a:off x="975360" y="2283083"/>
            <a:ext cx="9512728" cy="3847752"/>
          </a:xfrm>
          <a:prstGeom prst="rect">
            <a:avLst/>
          </a:prstGeom>
        </p:spPr>
      </p:pic>
      <p:sp>
        <p:nvSpPr>
          <p:cNvPr id="3" name="TextBox 2"/>
          <p:cNvSpPr txBox="1"/>
          <p:nvPr/>
        </p:nvSpPr>
        <p:spPr>
          <a:xfrm>
            <a:off x="2321816" y="1110917"/>
            <a:ext cx="6819816" cy="707886"/>
          </a:xfrm>
          <a:prstGeom prst="rect">
            <a:avLst/>
          </a:prstGeom>
          <a:noFill/>
        </p:spPr>
        <p:txBody>
          <a:bodyPr wrap="none" rtlCol="0">
            <a:spAutoFit/>
          </a:bodyPr>
          <a:lstStyle/>
          <a:p>
            <a:r>
              <a:rPr lang="en-US" sz="4000" dirty="0" err="1" smtClean="0">
                <a:latin typeface="Arial" panose="020B0604020202020204" pitchFamily="34" charset="0"/>
                <a:cs typeface="Arial" panose="020B0604020202020204" pitchFamily="34" charset="0"/>
              </a:rPr>
              <a:t>Lubchenco</a:t>
            </a:r>
            <a:r>
              <a:rPr lang="en-US" sz="4000" dirty="0" smtClean="0">
                <a:latin typeface="Arial" panose="020B0604020202020204" pitchFamily="34" charset="0"/>
                <a:cs typeface="Arial" panose="020B0604020202020204" pitchFamily="34" charset="0"/>
              </a:rPr>
              <a:t> and Karl’s Fig. 2a</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357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374469"/>
            <a:ext cx="10515600" cy="3439886"/>
          </a:xfrm>
        </p:spPr>
        <p:txBody>
          <a:bodyPr>
            <a:normAutofit fontScale="90000"/>
          </a:bodyPr>
          <a:lstStyle/>
          <a:p>
            <a:r>
              <a:rPr lang="en-US" sz="2800" dirty="0" smtClean="0">
                <a:latin typeface="Arial" panose="020B0604020202020204" pitchFamily="34" charset="0"/>
                <a:cs typeface="Arial" panose="020B0604020202020204" pitchFamily="34" charset="0"/>
              </a:rPr>
              <a:t>The two graphs below are traced directly from Fig. 2a. They are identical, except that one is plotted left-to-right reversed, i.e. backwards with time increasing to the left. If you look carefully, you will see that they are mirror images. If you can’t tell </a:t>
            </a:r>
            <a:r>
              <a:rPr lang="en-US" sz="2800" dirty="0">
                <a:latin typeface="Arial" panose="020B0604020202020204" pitchFamily="34" charset="0"/>
                <a:cs typeface="Arial" panose="020B0604020202020204" pitchFamily="34" charset="0"/>
              </a:rPr>
              <a:t>which one of these graphs is correctly </a:t>
            </a:r>
            <a:r>
              <a:rPr lang="en-US" sz="2800" dirty="0" smtClean="0">
                <a:latin typeface="Arial" panose="020B0604020202020204" pitchFamily="34" charset="0"/>
                <a:cs typeface="Arial" panose="020B0604020202020204" pitchFamily="34" charset="0"/>
              </a:rPr>
              <a:t>plotted and matches the one on the previous slide, </a:t>
            </a:r>
            <a:r>
              <a:rPr lang="en-US" sz="2800" dirty="0">
                <a:latin typeface="Arial" panose="020B0604020202020204" pitchFamily="34" charset="0"/>
                <a:cs typeface="Arial" panose="020B0604020202020204" pitchFamily="34" charset="0"/>
              </a:rPr>
              <a:t>and which one is </a:t>
            </a:r>
            <a:r>
              <a:rPr lang="en-US" sz="2800" dirty="0" smtClean="0">
                <a:latin typeface="Arial" panose="020B0604020202020204" pitchFamily="34" charset="0"/>
                <a:cs typeface="Arial" panose="020B0604020202020204" pitchFamily="34" charset="0"/>
              </a:rPr>
              <a:t>time-backwards, I assert that their claimed recent increase in extreme weather-event frequency is </a:t>
            </a:r>
            <a:r>
              <a:rPr lang="en-US" sz="2800" u="sng" dirty="0" smtClean="0">
                <a:latin typeface="Arial" panose="020B0604020202020204" pitchFamily="34" charset="0"/>
                <a:cs typeface="Arial" panose="020B0604020202020204" pitchFamily="34" charset="0"/>
              </a:rPr>
              <a:t>not</a:t>
            </a:r>
            <a:r>
              <a:rPr lang="en-US" sz="2800" dirty="0" smtClean="0">
                <a:latin typeface="Arial" panose="020B0604020202020204" pitchFamily="34" charset="0"/>
                <a:cs typeface="Arial" panose="020B0604020202020204" pitchFamily="34" charset="0"/>
              </a:rPr>
              <a:t> obviously indicated by their data, as they claim. Their claim is false! Are you really confidently willing to bet trillions of dollars that you can tell which one is correct? </a:t>
            </a:r>
            <a:r>
              <a:rPr lang="en-US" sz="2800" dirty="0" smtClean="0">
                <a:solidFill>
                  <a:srgbClr val="FF0000"/>
                </a:solidFill>
                <a:latin typeface="Arial" panose="020B0604020202020204" pitchFamily="34" charset="0"/>
                <a:cs typeface="Arial" panose="020B0604020202020204" pitchFamily="34" charset="0"/>
              </a:rPr>
              <a:t>These data portend the impending apocalypse, so </a:t>
            </a:r>
            <a:r>
              <a:rPr lang="en-US" sz="2800" dirty="0" err="1" smtClean="0">
                <a:solidFill>
                  <a:srgbClr val="FF0000"/>
                </a:solidFill>
                <a:latin typeface="Arial" panose="020B0604020202020204" pitchFamily="34" charset="0"/>
                <a:cs typeface="Arial" panose="020B0604020202020204" pitchFamily="34" charset="0"/>
              </a:rPr>
              <a:t>Lubchenko</a:t>
            </a:r>
            <a:r>
              <a:rPr lang="en-US" sz="2800" dirty="0" smtClean="0">
                <a:solidFill>
                  <a:srgbClr val="FF0000"/>
                </a:solidFill>
                <a:latin typeface="Arial" panose="020B0604020202020204" pitchFamily="34" charset="0"/>
                <a:cs typeface="Arial" panose="020B0604020202020204" pitchFamily="34" charset="0"/>
              </a:rPr>
              <a:t> and Karl claim.</a:t>
            </a:r>
            <a:endParaRPr lang="en-US" sz="2800" dirty="0">
              <a:solidFill>
                <a:srgbClr val="FF0000"/>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7952" r="22049"/>
          <a:stretch/>
        </p:blipFill>
        <p:spPr>
          <a:xfrm>
            <a:off x="5477691" y="4016614"/>
            <a:ext cx="4955178" cy="2610879"/>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98" r="9871"/>
          <a:stretch/>
        </p:blipFill>
        <p:spPr>
          <a:xfrm>
            <a:off x="470263" y="4016614"/>
            <a:ext cx="5007428" cy="2610879"/>
          </a:xfrm>
          <a:prstGeom prst="rect">
            <a:avLst/>
          </a:prstGeom>
        </p:spPr>
      </p:pic>
    </p:spTree>
    <p:extLst>
      <p:ext uri="{BB962C8B-B14F-4D97-AF65-F5344CB8AC3E}">
        <p14:creationId xmlns:p14="http://schemas.microsoft.com/office/powerpoint/2010/main" val="3435499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rmAutofit fontScale="90000"/>
          </a:bodyPr>
          <a:lstStyle/>
          <a:p>
            <a:pPr algn="ctr"/>
            <a:r>
              <a:rPr lang="en-US" sz="4000" dirty="0" smtClean="0">
                <a:latin typeface="Arial" panose="020B0604020202020204" pitchFamily="34" charset="0"/>
                <a:cs typeface="Arial" panose="020B0604020202020204" pitchFamily="34" charset="0"/>
              </a:rPr>
              <a:t>Conclusions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030967"/>
            <a:ext cx="10515600" cy="5565776"/>
          </a:xfrm>
        </p:spPr>
        <p:txBody>
          <a:bodyPr>
            <a:normAutofit fontScale="55000" lnSpcReduction="20000"/>
          </a:bodyPr>
          <a:lstStyle/>
          <a:p>
            <a:r>
              <a:rPr lang="en-US" sz="3100" dirty="0" smtClean="0">
                <a:latin typeface="Arial" panose="020B0604020202020204" pitchFamily="34" charset="0"/>
                <a:cs typeface="Arial" panose="020B0604020202020204" pitchFamily="34" charset="0"/>
              </a:rPr>
              <a:t>The </a:t>
            </a:r>
            <a:r>
              <a:rPr lang="en-US" sz="3100" dirty="0">
                <a:latin typeface="Arial" panose="020B0604020202020204" pitchFamily="34" charset="0"/>
                <a:cs typeface="Arial" panose="020B0604020202020204" pitchFamily="34" charset="0"/>
              </a:rPr>
              <a:t>IPCC and its contributors claim the Earth has a net-warming energy imbalance. I show here that those claims are false. </a:t>
            </a:r>
          </a:p>
          <a:p>
            <a:r>
              <a:rPr lang="en-US" sz="3100" dirty="0">
                <a:latin typeface="Arial" panose="020B0604020202020204" pitchFamily="34" charset="0"/>
                <a:cs typeface="Arial" panose="020B0604020202020204" pitchFamily="34" charset="0"/>
              </a:rPr>
              <a:t>The IPCC bases its claims on computer modeling of the Earth’s atmosphere, and on observational data from a variety of observational modalities. Both the computer models and the observational data are flawed.</a:t>
            </a:r>
          </a:p>
          <a:p>
            <a:r>
              <a:rPr lang="en-US" sz="3100" dirty="0" smtClean="0">
                <a:latin typeface="Arial" panose="020B0604020202020204" pitchFamily="34" charset="0"/>
                <a:cs typeface="Arial" panose="020B0604020202020204" pitchFamily="34" charset="0"/>
              </a:rPr>
              <a:t>The </a:t>
            </a:r>
            <a:r>
              <a:rPr lang="en-US" sz="3100" dirty="0">
                <a:latin typeface="Arial" panose="020B0604020202020204" pitchFamily="34" charset="0"/>
                <a:cs typeface="Arial" panose="020B0604020202020204" pitchFamily="34" charset="0"/>
              </a:rPr>
              <a:t>IPCC’s computer modeling and its predictions are totally unreliable. There is something clearly very wrong with the physics incorporated within these computer models. Since the computer models can’t even explain the past, why should anyone trust their prediction for the future? </a:t>
            </a:r>
          </a:p>
          <a:p>
            <a:r>
              <a:rPr lang="en-US" sz="3100" dirty="0">
                <a:latin typeface="Arial" panose="020B0604020202020204" pitchFamily="34" charset="0"/>
                <a:cs typeface="Arial" panose="020B0604020202020204" pitchFamily="34" charset="0"/>
              </a:rPr>
              <a:t>Not one of the observational modalities for measuring the Earth’s power imbalance convincingly shows net global warming.</a:t>
            </a:r>
          </a:p>
          <a:p>
            <a:r>
              <a:rPr lang="en-US" sz="3100" dirty="0" smtClean="0">
                <a:latin typeface="Arial" panose="020B0604020202020204" pitchFamily="34" charset="0"/>
                <a:cs typeface="Arial" panose="020B0604020202020204" pitchFamily="34" charset="0"/>
              </a:rPr>
              <a:t>The </a:t>
            </a:r>
            <a:r>
              <a:rPr lang="en-US" sz="3100" dirty="0">
                <a:latin typeface="Arial" panose="020B0604020202020204" pitchFamily="34" charset="0"/>
                <a:cs typeface="Arial" panose="020B0604020202020204" pitchFamily="34" charset="0"/>
              </a:rPr>
              <a:t>IPCC and NOAA further claim that the purported </a:t>
            </a:r>
            <a:r>
              <a:rPr lang="en-US" sz="3100" dirty="0" smtClean="0">
                <a:latin typeface="Arial" panose="020B0604020202020204" pitchFamily="34" charset="0"/>
                <a:cs typeface="Arial" panose="020B0604020202020204" pitchFamily="34" charset="0"/>
              </a:rPr>
              <a:t>power </a:t>
            </a:r>
            <a:r>
              <a:rPr lang="en-US" sz="3100" dirty="0">
                <a:latin typeface="Arial" panose="020B0604020202020204" pitchFamily="34" charset="0"/>
                <a:cs typeface="Arial" panose="020B0604020202020204" pitchFamily="34" charset="0"/>
              </a:rPr>
              <a:t>imbalance has already caused </a:t>
            </a:r>
            <a:r>
              <a:rPr lang="en-US" sz="3100" dirty="0" smtClean="0">
                <a:latin typeface="Arial" panose="020B0604020202020204" pitchFamily="34" charset="0"/>
                <a:cs typeface="Arial" panose="020B0604020202020204" pitchFamily="34" charset="0"/>
              </a:rPr>
              <a:t>an </a:t>
            </a:r>
            <a:r>
              <a:rPr lang="en-US" sz="3100" dirty="0">
                <a:latin typeface="Arial" panose="020B0604020202020204" pitchFamily="34" charset="0"/>
                <a:cs typeface="Arial" panose="020B0604020202020204" pitchFamily="34" charset="0"/>
              </a:rPr>
              <a:t>increase in dangerous extreme weather events. </a:t>
            </a:r>
            <a:r>
              <a:rPr lang="en-US" sz="3100" dirty="0" smtClean="0">
                <a:latin typeface="Arial" panose="020B0604020202020204" pitchFamily="34" charset="0"/>
                <a:cs typeface="Arial" panose="020B0604020202020204" pitchFamily="34" charset="0"/>
              </a:rPr>
              <a:t>NOAA’s </a:t>
            </a:r>
            <a:r>
              <a:rPr lang="en-US" sz="3100" dirty="0">
                <a:latin typeface="Arial" panose="020B0604020202020204" pitchFamily="34" charset="0"/>
                <a:cs typeface="Arial" panose="020B0604020202020204" pitchFamily="34" charset="0"/>
              </a:rPr>
              <a:t>own data disprove their own claims.</a:t>
            </a:r>
            <a:endParaRPr lang="en-US" sz="3100" dirty="0" smtClean="0">
              <a:latin typeface="Arial" panose="020B0604020202020204" pitchFamily="34" charset="0"/>
              <a:cs typeface="Arial" panose="020B0604020202020204" pitchFamily="34" charset="0"/>
            </a:endParaRPr>
          </a:p>
          <a:p>
            <a:r>
              <a:rPr lang="en-US" sz="3100" dirty="0" smtClean="0">
                <a:latin typeface="Arial" panose="020B0604020202020204" pitchFamily="34" charset="0"/>
                <a:cs typeface="Arial" panose="020B0604020202020204" pitchFamily="34" charset="0"/>
              </a:rPr>
              <a:t>I show where various </a:t>
            </a:r>
            <a:r>
              <a:rPr lang="en-US" sz="3100" dirty="0">
                <a:latin typeface="Arial" panose="020B0604020202020204" pitchFamily="34" charset="0"/>
                <a:cs typeface="Arial" panose="020B0604020202020204" pitchFamily="34" charset="0"/>
              </a:rPr>
              <a:t>observers and the IPCC have dishonestly fudged their reported data, and have dishonestly changed it from showing No Warming, to showing Warming. </a:t>
            </a:r>
            <a:r>
              <a:rPr lang="en-US" sz="3100" dirty="0">
                <a:solidFill>
                  <a:srgbClr val="FF0000"/>
                </a:solidFill>
                <a:latin typeface="Arial" panose="020B0604020202020204" pitchFamily="34" charset="0"/>
                <a:cs typeface="Arial" panose="020B0604020202020204" pitchFamily="34" charset="0"/>
              </a:rPr>
              <a:t>Crucially important data fudges are revealed here and highlighted in red</a:t>
            </a:r>
            <a:r>
              <a:rPr lang="en-US" sz="3100" dirty="0" smtClean="0">
                <a:solidFill>
                  <a:srgbClr val="FF0000"/>
                </a:solidFill>
                <a:latin typeface="Arial" panose="020B0604020202020204" pitchFamily="34" charset="0"/>
                <a:cs typeface="Arial" panose="020B0604020202020204" pitchFamily="34" charset="0"/>
              </a:rPr>
              <a:t>.</a:t>
            </a:r>
            <a:endParaRPr lang="en-US" sz="3100" dirty="0">
              <a:solidFill>
                <a:srgbClr val="FF0000"/>
              </a:solidFill>
              <a:latin typeface="Arial" panose="020B0604020202020204" pitchFamily="34" charset="0"/>
              <a:cs typeface="Arial" panose="020B0604020202020204" pitchFamily="34" charset="0"/>
            </a:endParaRPr>
          </a:p>
          <a:p>
            <a:r>
              <a:rPr lang="en-US" sz="3100" dirty="0" smtClean="0">
                <a:latin typeface="Arial" panose="020B0604020202020204" pitchFamily="34" charset="0"/>
                <a:cs typeface="Arial" panose="020B0604020202020204" pitchFamily="34" charset="0"/>
              </a:rPr>
              <a:t>I </a:t>
            </a:r>
            <a:r>
              <a:rPr lang="en-US" sz="3100" dirty="0">
                <a:latin typeface="Arial" panose="020B0604020202020204" pitchFamily="34" charset="0"/>
                <a:cs typeface="Arial" panose="020B0604020202020204" pitchFamily="34" charset="0"/>
              </a:rPr>
              <a:t>introduce the </a:t>
            </a:r>
            <a:r>
              <a:rPr lang="en-US" sz="3100" dirty="0" smtClean="0">
                <a:latin typeface="Arial" panose="020B0604020202020204" pitchFamily="34" charset="0"/>
                <a:cs typeface="Arial" panose="020B0604020202020204" pitchFamily="34" charset="0"/>
              </a:rPr>
              <a:t>cloud-thermostat mechanism.</a:t>
            </a:r>
          </a:p>
          <a:p>
            <a:r>
              <a:rPr lang="en-US" sz="3100" dirty="0">
                <a:latin typeface="Arial" panose="020B0604020202020204" pitchFamily="34" charset="0"/>
                <a:cs typeface="Arial" panose="020B0604020202020204" pitchFamily="34" charset="0"/>
              </a:rPr>
              <a:t>The cloud thermostat is clearly the overwhelmingly dominant climate controlling feedback mechanism that controls stabilizes the Earth’s climate and temperature. It thereby prevents global warming and climate change.</a:t>
            </a:r>
          </a:p>
          <a:p>
            <a:r>
              <a:rPr lang="en-US" sz="3100" b="1" dirty="0" smtClean="0">
                <a:latin typeface="Arial" panose="020B0604020202020204" pitchFamily="34" charset="0"/>
                <a:cs typeface="Arial" panose="020B0604020202020204" pitchFamily="34" charset="0"/>
              </a:rPr>
              <a:t>I </a:t>
            </a:r>
            <a:r>
              <a:rPr lang="en-US" sz="3100" b="1" dirty="0">
                <a:latin typeface="Arial" panose="020B0604020202020204" pitchFamily="34" charset="0"/>
                <a:cs typeface="Arial" panose="020B0604020202020204" pitchFamily="34" charset="0"/>
              </a:rPr>
              <a:t>thus offer Great News. Despite what you may have heard from the IPCC and </a:t>
            </a:r>
            <a:r>
              <a:rPr lang="en-US" sz="3100" b="1" dirty="0" smtClean="0">
                <a:latin typeface="Arial" panose="020B0604020202020204" pitchFamily="34" charset="0"/>
                <a:cs typeface="Arial" panose="020B0604020202020204" pitchFamily="34" charset="0"/>
              </a:rPr>
              <a:t>others, there </a:t>
            </a:r>
            <a:r>
              <a:rPr lang="en-US" sz="3100" b="1" dirty="0">
                <a:latin typeface="Arial" panose="020B0604020202020204" pitchFamily="34" charset="0"/>
                <a:cs typeface="Arial" panose="020B0604020202020204" pitchFamily="34" charset="0"/>
              </a:rPr>
              <a:t>is no real climate crisis! </a:t>
            </a:r>
            <a:r>
              <a:rPr lang="en-US" sz="3100" b="1" dirty="0">
                <a:latin typeface="Arial" panose="020B0604020202020204" pitchFamily="34" charset="0"/>
                <a:cs typeface="Arial" panose="020B0604020202020204" pitchFamily="34" charset="0"/>
              </a:rPr>
              <a:t>The planet is NOT in peril</a:t>
            </a:r>
            <a:r>
              <a:rPr lang="en-US" sz="3100" b="1" dirty="0" smtClean="0">
                <a:latin typeface="Arial" panose="020B0604020202020204" pitchFamily="34" charset="0"/>
                <a:cs typeface="Arial" panose="020B0604020202020204" pitchFamily="34" charset="0"/>
              </a:rPr>
              <a:t>!</a:t>
            </a:r>
            <a:endParaRPr lang="en-US" sz="3100" b="1" dirty="0" smtClean="0">
              <a:latin typeface="Arial" panose="020B0604020202020204" pitchFamily="34" charset="0"/>
              <a:cs typeface="Arial" panose="020B0604020202020204" pitchFamily="34" charset="0"/>
            </a:endParaRPr>
          </a:p>
          <a:p>
            <a:r>
              <a:rPr lang="en-US" sz="3100" b="1" dirty="0" smtClean="0">
                <a:latin typeface="Arial" panose="020B0604020202020204" pitchFamily="34" charset="0"/>
                <a:cs typeface="Arial" panose="020B0604020202020204" pitchFamily="34" charset="0"/>
              </a:rPr>
              <a:t>The </a:t>
            </a:r>
            <a:r>
              <a:rPr lang="en-US" sz="3100" b="1" dirty="0">
                <a:latin typeface="Arial" panose="020B0604020202020204" pitchFamily="34" charset="0"/>
                <a:cs typeface="Arial" panose="020B0604020202020204" pitchFamily="34" charset="0"/>
              </a:rPr>
              <a:t>IPCC’s </a:t>
            </a:r>
            <a:r>
              <a:rPr lang="en-US" sz="3100" b="1" dirty="0" smtClean="0">
                <a:latin typeface="Arial" panose="020B0604020202020204" pitchFamily="34" charset="0"/>
                <a:cs typeface="Arial" panose="020B0604020202020204" pitchFamily="34" charset="0"/>
              </a:rPr>
              <a:t>(and NOAA’s) claims </a:t>
            </a:r>
            <a:r>
              <a:rPr lang="en-US" sz="3100" b="1" dirty="0">
                <a:latin typeface="Arial" panose="020B0604020202020204" pitchFamily="34" charset="0"/>
                <a:cs typeface="Arial" panose="020B0604020202020204" pitchFamily="34" charset="0"/>
              </a:rPr>
              <a:t>are </a:t>
            </a:r>
            <a:r>
              <a:rPr lang="en-US" sz="3100" b="1" dirty="0" smtClean="0">
                <a:latin typeface="Arial" panose="020B0604020202020204" pitchFamily="34" charset="0"/>
                <a:cs typeface="Arial" panose="020B0604020202020204" pitchFamily="34" charset="0"/>
              </a:rPr>
              <a:t>a hoax. </a:t>
            </a:r>
            <a:r>
              <a:rPr lang="en-US" sz="3100" b="1" dirty="0">
                <a:latin typeface="Arial" panose="020B0604020202020204" pitchFamily="34" charset="0"/>
                <a:cs typeface="Arial" panose="020B0604020202020204" pitchFamily="34" charset="0"/>
              </a:rPr>
              <a:t>Trillions of dollars are being wasted.</a:t>
            </a:r>
          </a:p>
          <a:p>
            <a:endParaRPr lang="en-US" dirty="0"/>
          </a:p>
        </p:txBody>
      </p:sp>
    </p:spTree>
    <p:extLst>
      <p:ext uri="{BB962C8B-B14F-4D97-AF65-F5344CB8AC3E}">
        <p14:creationId xmlns:p14="http://schemas.microsoft.com/office/powerpoint/2010/main" val="320982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Autofit/>
          </a:bodyPr>
          <a:lstStyle/>
          <a:p>
            <a:pPr algn="ctr"/>
            <a:r>
              <a:rPr lang="en-US" sz="4000" dirty="0" smtClean="0">
                <a:latin typeface="Arial" panose="020B0604020202020204" pitchFamily="34" charset="0"/>
                <a:cs typeface="Arial" panose="020B0604020202020204" pitchFamily="34" charset="0"/>
              </a:rPr>
              <a:t>Recommendations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94252"/>
            <a:ext cx="10515600" cy="5260977"/>
          </a:xfrm>
        </p:spPr>
        <p:txBody>
          <a:bodyPr>
            <a:noAutofit/>
          </a:bodyPr>
          <a:lstStyle/>
          <a:p>
            <a:pPr lvl="0"/>
            <a:r>
              <a:rPr lang="en-US" sz="1700" dirty="0">
                <a:latin typeface="Arial" panose="020B0604020202020204" pitchFamily="34" charset="0"/>
                <a:cs typeface="Arial" panose="020B0604020202020204" pitchFamily="34" charset="0"/>
              </a:rPr>
              <a:t>There is no climate crisis! There is, however, a very real problem with providing a decent standard of living to the world’s now enormous population. There is indeed an energy shortage crisis. The latter is being unnecessarily exacerbated by what, in my opinion, is incorrect climate science, and by government’s associated incorrect muddled response to it.</a:t>
            </a:r>
          </a:p>
          <a:p>
            <a:pPr lvl="0"/>
            <a:r>
              <a:rPr lang="en-US" sz="1700" dirty="0">
                <a:latin typeface="Arial" panose="020B0604020202020204" pitchFamily="34" charset="0"/>
                <a:cs typeface="Arial" panose="020B0604020202020204" pitchFamily="34" charset="0"/>
              </a:rPr>
              <a:t>Government and business are currently </a:t>
            </a:r>
            <a:r>
              <a:rPr lang="en-US" sz="1700" u="sng" dirty="0">
                <a:latin typeface="Arial" panose="020B0604020202020204" pitchFamily="34" charset="0"/>
                <a:cs typeface="Arial" panose="020B0604020202020204" pitchFamily="34" charset="0"/>
              </a:rPr>
              <a:t>needlessly</a:t>
            </a:r>
            <a:r>
              <a:rPr lang="en-US" sz="1700" dirty="0">
                <a:latin typeface="Arial" panose="020B0604020202020204" pitchFamily="34" charset="0"/>
                <a:cs typeface="Arial" panose="020B0604020202020204" pitchFamily="34" charset="0"/>
              </a:rPr>
              <a:t> spending trillions of dollars on efforts to limit </a:t>
            </a:r>
            <a:r>
              <a:rPr lang="en-US" sz="1700" dirty="0" smtClean="0">
                <a:latin typeface="Arial" panose="020B0604020202020204" pitchFamily="34" charset="0"/>
                <a:cs typeface="Arial" panose="020B0604020202020204" pitchFamily="34" charset="0"/>
              </a:rPr>
              <a:t>the greenhouse </a:t>
            </a:r>
            <a:r>
              <a:rPr lang="en-US" sz="1700" dirty="0">
                <a:latin typeface="Arial" panose="020B0604020202020204" pitchFamily="34" charset="0"/>
                <a:cs typeface="Arial" panose="020B0604020202020204" pitchFamily="34" charset="0"/>
              </a:rPr>
              <a:t>gasses, CO</a:t>
            </a:r>
            <a:r>
              <a:rPr lang="en-US" sz="1700" baseline="-25000" dirty="0">
                <a:latin typeface="Arial" panose="020B0604020202020204" pitchFamily="34" charset="0"/>
                <a:cs typeface="Arial" panose="020B0604020202020204" pitchFamily="34" charset="0"/>
              </a:rPr>
              <a:t>2 </a:t>
            </a:r>
            <a:r>
              <a:rPr lang="en-US" sz="1700" dirty="0" smtClean="0">
                <a:latin typeface="Arial" panose="020B0604020202020204" pitchFamily="34" charset="0"/>
                <a:cs typeface="Arial" panose="020B0604020202020204" pitchFamily="34" charset="0"/>
              </a:rPr>
              <a:t>and CH</a:t>
            </a:r>
            <a:r>
              <a:rPr lang="en-US" sz="1700" baseline="-25000" dirty="0" smtClean="0">
                <a:latin typeface="Arial" panose="020B0604020202020204" pitchFamily="34" charset="0"/>
                <a:cs typeface="Arial" panose="020B0604020202020204" pitchFamily="34" charset="0"/>
              </a:rPr>
              <a:t>4</a:t>
            </a:r>
            <a:r>
              <a:rPr lang="en-US" sz="1700" dirty="0" smtClean="0">
                <a:latin typeface="Arial" panose="020B0604020202020204" pitchFamily="34" charset="0"/>
                <a:cs typeface="Arial" panose="020B0604020202020204" pitchFamily="34" charset="0"/>
              </a:rPr>
              <a:t>, in </a:t>
            </a:r>
            <a:r>
              <a:rPr lang="en-US" sz="1700" dirty="0">
                <a:latin typeface="Arial" panose="020B0604020202020204" pitchFamily="34" charset="0"/>
                <a:cs typeface="Arial" panose="020B0604020202020204" pitchFamily="34" charset="0"/>
              </a:rPr>
              <a:t>the E</a:t>
            </a:r>
            <a:r>
              <a:rPr lang="en-US" sz="1700" dirty="0" smtClean="0">
                <a:latin typeface="Arial" panose="020B0604020202020204" pitchFamily="34" charset="0"/>
                <a:cs typeface="Arial" panose="020B0604020202020204" pitchFamily="34" charset="0"/>
              </a:rPr>
              <a:t>arth’s </a:t>
            </a:r>
            <a:r>
              <a:rPr lang="en-US" sz="1700" dirty="0">
                <a:latin typeface="Arial" panose="020B0604020202020204" pitchFamily="34" charset="0"/>
                <a:cs typeface="Arial" panose="020B0604020202020204" pitchFamily="34" charset="0"/>
              </a:rPr>
              <a:t>atmosphere. </a:t>
            </a:r>
          </a:p>
          <a:p>
            <a:pPr lvl="0"/>
            <a:r>
              <a:rPr lang="en-US" sz="1700" u="sng" dirty="0">
                <a:latin typeface="Arial" panose="020B0604020202020204" pitchFamily="34" charset="0"/>
                <a:cs typeface="Arial" panose="020B0604020202020204" pitchFamily="34" charset="0"/>
              </a:rPr>
              <a:t>CO</a:t>
            </a:r>
            <a:r>
              <a:rPr lang="en-US" sz="1700" u="sng" baseline="-25000" dirty="0">
                <a:latin typeface="Arial" panose="020B0604020202020204" pitchFamily="34" charset="0"/>
                <a:cs typeface="Arial" panose="020B0604020202020204" pitchFamily="34" charset="0"/>
              </a:rPr>
              <a:t>2</a:t>
            </a:r>
            <a:r>
              <a:rPr lang="en-US" sz="1700" u="sng" dirty="0">
                <a:latin typeface="Arial" panose="020B0604020202020204" pitchFamily="34" charset="0"/>
                <a:cs typeface="Arial" panose="020B0604020202020204" pitchFamily="34" charset="0"/>
              </a:rPr>
              <a:t> and CH</a:t>
            </a:r>
            <a:r>
              <a:rPr lang="en-US" sz="1700" u="sng" baseline="-25000" dirty="0">
                <a:latin typeface="Arial" panose="020B0604020202020204" pitchFamily="34" charset="0"/>
                <a:cs typeface="Arial" panose="020B0604020202020204" pitchFamily="34" charset="0"/>
              </a:rPr>
              <a:t>4</a:t>
            </a:r>
            <a:r>
              <a:rPr lang="en-US" sz="1700" u="sng" dirty="0">
                <a:latin typeface="Arial" panose="020B0604020202020204" pitchFamily="34" charset="0"/>
                <a:cs typeface="Arial" panose="020B0604020202020204" pitchFamily="34" charset="0"/>
              </a:rPr>
              <a:t> are not pollutants</a:t>
            </a:r>
            <a:r>
              <a:rPr lang="en-US" sz="1700" dirty="0">
                <a:latin typeface="Arial" panose="020B0604020202020204" pitchFamily="34" charset="0"/>
                <a:cs typeface="Arial" panose="020B0604020202020204" pitchFamily="34" charset="0"/>
              </a:rPr>
              <a:t>. They must be removed from every list of defined pollutants. They have a negligible effect on the climate. Trillions of dollars can be saved by this one simple measure alone! Additionally, the CO</a:t>
            </a:r>
            <a:r>
              <a:rPr lang="en-US" sz="1700" baseline="-25000" dirty="0">
                <a:latin typeface="Arial" panose="020B0604020202020204" pitchFamily="34" charset="0"/>
                <a:cs typeface="Arial" panose="020B0604020202020204" pitchFamily="34" charset="0"/>
              </a:rPr>
              <a:t>2</a:t>
            </a:r>
            <a:r>
              <a:rPr lang="en-US" sz="1700" dirty="0">
                <a:latin typeface="Arial" panose="020B0604020202020204" pitchFamily="34" charset="0"/>
                <a:cs typeface="Arial" panose="020B0604020202020204" pitchFamily="34" charset="0"/>
              </a:rPr>
              <a:t> Coalition points out that atmospheric CO2 is actually beneficial.</a:t>
            </a:r>
          </a:p>
          <a:p>
            <a:pPr lvl="0"/>
            <a:r>
              <a:rPr lang="en-US" sz="1700" dirty="0">
                <a:latin typeface="Arial" panose="020B0604020202020204" pitchFamily="34" charset="0"/>
                <a:cs typeface="Arial" panose="020B0604020202020204" pitchFamily="34" charset="0"/>
              </a:rPr>
              <a:t>I recommend that all efforts to limit </a:t>
            </a:r>
            <a:r>
              <a:rPr lang="en-US" sz="1700" dirty="0" smtClean="0">
                <a:latin typeface="Arial" panose="020B0604020202020204" pitchFamily="34" charset="0"/>
                <a:cs typeface="Arial" panose="020B0604020202020204" pitchFamily="34" charset="0"/>
              </a:rPr>
              <a:t>environmental carbon </a:t>
            </a:r>
            <a:r>
              <a:rPr lang="en-US" sz="1700" dirty="0">
                <a:latin typeface="Arial" panose="020B0604020202020204" pitchFamily="34" charset="0"/>
                <a:cs typeface="Arial" panose="020B0604020202020204" pitchFamily="34" charset="0"/>
              </a:rPr>
              <a:t>should be terminated immediately! </a:t>
            </a:r>
            <a:r>
              <a:rPr lang="en-US" sz="1700" dirty="0" smtClean="0">
                <a:latin typeface="Arial" panose="020B0604020202020204" pitchFamily="34" charset="0"/>
                <a:cs typeface="Arial" panose="020B0604020202020204" pitchFamily="34" charset="0"/>
              </a:rPr>
              <a:t>Trillions </a:t>
            </a:r>
            <a:r>
              <a:rPr lang="en-US" sz="1700" dirty="0">
                <a:latin typeface="Arial" panose="020B0604020202020204" pitchFamily="34" charset="0"/>
                <a:cs typeface="Arial" panose="020B0604020202020204" pitchFamily="34" charset="0"/>
              </a:rPr>
              <a:t>of dollars can be saved by eliminating carbon caps, carbon credits, carbon </a:t>
            </a:r>
            <a:r>
              <a:rPr lang="en-US" sz="1700" dirty="0" smtClean="0">
                <a:latin typeface="Arial" panose="020B0604020202020204" pitchFamily="34" charset="0"/>
                <a:cs typeface="Arial" panose="020B0604020202020204" pitchFamily="34" charset="0"/>
              </a:rPr>
              <a:t>sequestration, </a:t>
            </a:r>
            <a:r>
              <a:rPr lang="en-US" sz="1700" dirty="0">
                <a:latin typeface="Arial" panose="020B0604020202020204" pitchFamily="34" charset="0"/>
                <a:cs typeface="Arial" panose="020B0604020202020204" pitchFamily="34" charset="0"/>
              </a:rPr>
              <a:t>carbon footprints, </a:t>
            </a:r>
            <a:r>
              <a:rPr lang="en-US" sz="1700" dirty="0" smtClean="0">
                <a:latin typeface="Arial" panose="020B0604020202020204" pitchFamily="34" charset="0"/>
                <a:cs typeface="Arial" panose="020B0604020202020204" pitchFamily="34" charset="0"/>
              </a:rPr>
              <a:t>zero-carbon targets, </a:t>
            </a:r>
            <a:r>
              <a:rPr lang="en-US" sz="1700" dirty="0">
                <a:latin typeface="Arial" panose="020B0604020202020204" pitchFamily="34" charset="0"/>
                <a:cs typeface="Arial" panose="020B0604020202020204" pitchFamily="34" charset="0"/>
              </a:rPr>
              <a:t>carbon taxes, anti-carbon policies and </a:t>
            </a:r>
            <a:r>
              <a:rPr lang="en-US" sz="1700" dirty="0" smtClean="0">
                <a:latin typeface="Arial" panose="020B0604020202020204" pitchFamily="34" charset="0"/>
                <a:cs typeface="Arial" panose="020B0604020202020204" pitchFamily="34" charset="0"/>
              </a:rPr>
              <a:t>fossil-fuel </a:t>
            </a:r>
            <a:r>
              <a:rPr lang="en-US" sz="1700" dirty="0">
                <a:latin typeface="Arial" panose="020B0604020202020204" pitchFamily="34" charset="0"/>
                <a:cs typeface="Arial" panose="020B0604020202020204" pitchFamily="34" charset="0"/>
              </a:rPr>
              <a:t>limits, in energy policy and elsewhere.</a:t>
            </a:r>
          </a:p>
          <a:p>
            <a:pPr lvl="0"/>
            <a:r>
              <a:rPr lang="en-US" sz="1700" dirty="0">
                <a:latin typeface="Arial" panose="020B0604020202020204" pitchFamily="34" charset="0"/>
                <a:cs typeface="Arial" panose="020B0604020202020204" pitchFamily="34" charset="0"/>
              </a:rPr>
              <a:t>Government requirements and subsidies for electric vehicles, </a:t>
            </a:r>
            <a:r>
              <a:rPr lang="en-US" sz="1700" dirty="0" smtClean="0">
                <a:latin typeface="Arial" panose="020B0604020202020204" pitchFamily="34" charset="0"/>
                <a:cs typeface="Arial" panose="020B0604020202020204" pitchFamily="34" charset="0"/>
              </a:rPr>
              <a:t>all electric power, solar </a:t>
            </a:r>
            <a:r>
              <a:rPr lang="en-US" sz="1700" dirty="0">
                <a:latin typeface="Arial" panose="020B0604020202020204" pitchFamily="34" charset="0"/>
                <a:cs typeface="Arial" panose="020B0604020202020204" pitchFamily="34" charset="0"/>
              </a:rPr>
              <a:t>and wind power, </a:t>
            </a:r>
            <a:r>
              <a:rPr lang="en-US" sz="1700" dirty="0" smtClean="0">
                <a:latin typeface="Arial" panose="020B0604020202020204" pitchFamily="34" charset="0"/>
                <a:cs typeface="Arial" panose="020B0604020202020204" pitchFamily="34" charset="0"/>
              </a:rPr>
              <a:t>etc</a:t>
            </a:r>
            <a:r>
              <a:rPr lang="en-US" sz="1700" dirty="0">
                <a:latin typeface="Arial" panose="020B0604020202020204" pitchFamily="34" charset="0"/>
                <a:cs typeface="Arial" panose="020B0604020202020204" pitchFamily="34" charset="0"/>
              </a:rPr>
              <a:t>. should </a:t>
            </a:r>
            <a:r>
              <a:rPr lang="en-US" sz="1700" dirty="0" smtClean="0">
                <a:latin typeface="Arial" panose="020B0604020202020204" pitchFamily="34" charset="0"/>
                <a:cs typeface="Arial" panose="020B0604020202020204" pitchFamily="34" charset="0"/>
              </a:rPr>
              <a:t>all be </a:t>
            </a:r>
            <a:r>
              <a:rPr lang="en-US" sz="1700" dirty="0">
                <a:latin typeface="Arial" panose="020B0604020202020204" pitchFamily="34" charset="0"/>
                <a:cs typeface="Arial" panose="020B0604020202020204" pitchFamily="34" charset="0"/>
              </a:rPr>
              <a:t>eliminated</a:t>
            </a:r>
            <a:r>
              <a:rPr lang="en-US" sz="1700" dirty="0" smtClean="0">
                <a:latin typeface="Arial" panose="020B0604020202020204" pitchFamily="34" charset="0"/>
                <a:cs typeface="Arial" panose="020B0604020202020204" pitchFamily="34" charset="0"/>
              </a:rPr>
              <a:t>.</a:t>
            </a:r>
          </a:p>
          <a:p>
            <a:pPr lvl="0"/>
            <a:r>
              <a:rPr lang="en-US" sz="1700" dirty="0" smtClean="0">
                <a:latin typeface="Arial" panose="020B0604020202020204" pitchFamily="34" charset="0"/>
                <a:cs typeface="Arial" panose="020B0604020202020204" pitchFamily="34" charset="0"/>
              </a:rPr>
              <a:t>Geoengineering programs to reduce global warming should be cancelled.</a:t>
            </a:r>
            <a:endParaRPr lang="en-US" sz="1700" dirty="0">
              <a:latin typeface="Arial" panose="020B0604020202020204" pitchFamily="34" charset="0"/>
              <a:cs typeface="Arial" panose="020B0604020202020204" pitchFamily="34" charset="0"/>
            </a:endParaRPr>
          </a:p>
          <a:p>
            <a:pPr lvl="0"/>
            <a:r>
              <a:rPr lang="en-US" sz="1700" dirty="0" smtClean="0">
                <a:latin typeface="Arial" panose="020B0604020202020204" pitchFamily="34" charset="0"/>
                <a:cs typeface="Arial" panose="020B0604020202020204" pitchFamily="34" charset="0"/>
              </a:rPr>
              <a:t>To paraphrase </a:t>
            </a:r>
            <a:r>
              <a:rPr lang="en-US" sz="1700" dirty="0" smtClean="0">
                <a:latin typeface="Arial" panose="020B0604020202020204" pitchFamily="34" charset="0"/>
                <a:cs typeface="Arial" panose="020B0604020202020204" pitchFamily="34" charset="0"/>
              </a:rPr>
              <a:t>(and update for inflation) the </a:t>
            </a:r>
            <a:r>
              <a:rPr lang="en-US" sz="1700" dirty="0">
                <a:latin typeface="Arial" panose="020B0604020202020204" pitchFamily="34" charset="0"/>
                <a:cs typeface="Arial" panose="020B0604020202020204" pitchFamily="34" charset="0"/>
              </a:rPr>
              <a:t>late Sen. Everett Dirksen’s </a:t>
            </a:r>
            <a:r>
              <a:rPr lang="en-US" sz="1700" dirty="0" smtClean="0">
                <a:latin typeface="Arial" panose="020B0604020202020204" pitchFamily="34" charset="0"/>
                <a:cs typeface="Arial" panose="020B0604020202020204" pitchFamily="34" charset="0"/>
              </a:rPr>
              <a:t>1969 </a:t>
            </a:r>
            <a:r>
              <a:rPr lang="en-US" sz="1700" dirty="0">
                <a:latin typeface="Arial" panose="020B0604020202020204" pitchFamily="34" charset="0"/>
                <a:cs typeface="Arial" panose="020B0604020202020204" pitchFamily="34" charset="0"/>
              </a:rPr>
              <a:t>comment about the Vietnam war and Apollo programs</a:t>
            </a:r>
            <a:r>
              <a:rPr lang="en-US" sz="1700" dirty="0" smtClean="0">
                <a:latin typeface="Arial" panose="020B0604020202020204" pitchFamily="34" charset="0"/>
                <a:cs typeface="Arial" panose="020B0604020202020204" pitchFamily="34" charset="0"/>
              </a:rPr>
              <a:t>, and redirect it to </a:t>
            </a:r>
            <a:r>
              <a:rPr lang="en-US" sz="1700" dirty="0">
                <a:latin typeface="Arial" panose="020B0604020202020204" pitchFamily="34" charset="0"/>
                <a:cs typeface="Arial" panose="020B0604020202020204" pitchFamily="34" charset="0"/>
              </a:rPr>
              <a:t>the IPCC’s anti-carbon </a:t>
            </a:r>
            <a:r>
              <a:rPr lang="en-US" sz="1700" dirty="0" smtClean="0">
                <a:latin typeface="Arial" panose="020B0604020202020204" pitchFamily="34" charset="0"/>
                <a:cs typeface="Arial" panose="020B0604020202020204" pitchFamily="34" charset="0"/>
              </a:rPr>
              <a:t>policies - </a:t>
            </a:r>
            <a:r>
              <a:rPr lang="en-US" sz="1700" dirty="0">
                <a:latin typeface="Arial" panose="020B0604020202020204" pitchFamily="34" charset="0"/>
                <a:cs typeface="Arial" panose="020B0604020202020204" pitchFamily="34" charset="0"/>
              </a:rPr>
              <a:t>“</a:t>
            </a:r>
            <a:r>
              <a:rPr lang="en-US" sz="1700" i="1" dirty="0">
                <a:latin typeface="Arial" panose="020B0604020202020204" pitchFamily="34" charset="0"/>
                <a:cs typeface="Arial" panose="020B0604020202020204" pitchFamily="34" charset="0"/>
              </a:rPr>
              <a:t>A </a:t>
            </a:r>
            <a:r>
              <a:rPr lang="en-US" sz="1700" dirty="0" smtClean="0">
                <a:latin typeface="Arial" panose="020B0604020202020204" pitchFamily="34" charset="0"/>
                <a:cs typeface="Arial" panose="020B0604020202020204" pitchFamily="34" charset="0"/>
              </a:rPr>
              <a:t>trillion </a:t>
            </a:r>
            <a:r>
              <a:rPr lang="en-US" sz="1700" i="1" dirty="0" smtClean="0">
                <a:latin typeface="Arial" panose="020B0604020202020204" pitchFamily="34" charset="0"/>
                <a:cs typeface="Arial" panose="020B0604020202020204" pitchFamily="34" charset="0"/>
              </a:rPr>
              <a:t>here</a:t>
            </a:r>
            <a:r>
              <a:rPr lang="en-US" sz="1700" i="1" dirty="0">
                <a:latin typeface="Arial" panose="020B0604020202020204" pitchFamily="34" charset="0"/>
                <a:cs typeface="Arial" panose="020B0604020202020204" pitchFamily="34" charset="0"/>
              </a:rPr>
              <a:t>, a </a:t>
            </a:r>
            <a:r>
              <a:rPr lang="en-US" sz="1700" dirty="0" smtClean="0">
                <a:latin typeface="Arial" panose="020B0604020202020204" pitchFamily="34" charset="0"/>
                <a:cs typeface="Arial" panose="020B0604020202020204" pitchFamily="34" charset="0"/>
              </a:rPr>
              <a:t>trillion </a:t>
            </a:r>
            <a:r>
              <a:rPr lang="en-US" sz="1700" i="1" dirty="0" smtClean="0">
                <a:latin typeface="Arial" panose="020B0604020202020204" pitchFamily="34" charset="0"/>
                <a:cs typeface="Arial" panose="020B0604020202020204" pitchFamily="34" charset="0"/>
              </a:rPr>
              <a:t>there</a:t>
            </a:r>
            <a:r>
              <a:rPr lang="en-US" sz="1700" i="1" dirty="0">
                <a:latin typeface="Arial" panose="020B0604020202020204" pitchFamily="34" charset="0"/>
                <a:cs typeface="Arial" panose="020B0604020202020204" pitchFamily="34" charset="0"/>
              </a:rPr>
              <a:t>, and pretty soon you’re talking real money</a:t>
            </a:r>
            <a:r>
              <a:rPr lang="en-US" sz="1700" i="1"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59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9350"/>
          </a:xfrm>
        </p:spPr>
        <p:txBody>
          <a:bodyPr>
            <a:normAutofit/>
          </a:bodyPr>
          <a:lstStyle/>
          <a:p>
            <a:pPr algn="ctr"/>
            <a:r>
              <a:rPr lang="en-US" dirty="0" smtClean="0"/>
              <a:t> </a:t>
            </a:r>
            <a:r>
              <a:rPr lang="en-US" sz="3100" dirty="0">
                <a:latin typeface="Arial" panose="020B0604020202020204" pitchFamily="34" charset="0"/>
                <a:cs typeface="Arial" panose="020B0604020202020204" pitchFamily="34" charset="0"/>
              </a:rPr>
              <a:t>I assert that the IPCC has incorrectly determined both of its most important numbers.</a:t>
            </a:r>
            <a:endParaRPr lang="en-US" sz="3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6550"/>
            <a:ext cx="10515600" cy="4775200"/>
          </a:xfrm>
        </p:spPr>
        <p:txBody>
          <a:bodyPr>
            <a:noAutofit/>
          </a:bodyPr>
          <a:lstStyle/>
          <a:p>
            <a:r>
              <a:rPr lang="en-US" sz="1700" dirty="0" smtClean="0">
                <a:latin typeface="Arial" panose="020B0604020202020204" pitchFamily="34" charset="0"/>
                <a:cs typeface="Arial" panose="020B0604020202020204" pitchFamily="34" charset="0"/>
              </a:rPr>
              <a:t>I show herein that the IPCC’s determination of the net power imbalance is badly wrong. It is computer modeled with incorrect physics. Its measurement data are badly fudged, in turn, to claim and that the Earth is warming and that there </a:t>
            </a:r>
            <a:r>
              <a:rPr lang="en-US" sz="1700" u="sng" dirty="0" smtClean="0">
                <a:latin typeface="Arial" panose="020B0604020202020204" pitchFamily="34" charset="0"/>
                <a:cs typeface="Arial" panose="020B0604020202020204" pitchFamily="34" charset="0"/>
              </a:rPr>
              <a:t>is</a:t>
            </a:r>
            <a:r>
              <a:rPr lang="en-US" sz="1700" dirty="0" smtClean="0">
                <a:latin typeface="Arial" panose="020B0604020202020204" pitchFamily="34" charset="0"/>
                <a:cs typeface="Arial" panose="020B0604020202020204" pitchFamily="34" charset="0"/>
              </a:rPr>
              <a:t> a climate crisis, when, in fact, </a:t>
            </a:r>
            <a:r>
              <a:rPr lang="en-US" sz="1700" u="sng" dirty="0" smtClean="0">
                <a:latin typeface="Arial" panose="020B0604020202020204" pitchFamily="34" charset="0"/>
                <a:cs typeface="Arial" panose="020B0604020202020204" pitchFamily="34" charset="0"/>
              </a:rPr>
              <a:t>there is no climate crisis</a:t>
            </a:r>
            <a:r>
              <a:rPr lang="en-US" sz="1700" dirty="0" smtClean="0">
                <a:latin typeface="Arial" panose="020B0604020202020204" pitchFamily="34" charset="0"/>
                <a:cs typeface="Arial" panose="020B0604020202020204" pitchFamily="34" charset="0"/>
              </a:rPr>
              <a:t>.</a:t>
            </a:r>
          </a:p>
          <a:p>
            <a:r>
              <a:rPr lang="en-US" sz="1700" dirty="0" smtClean="0">
                <a:latin typeface="Arial" panose="020B0604020202020204" pitchFamily="34" charset="0"/>
                <a:cs typeface="Arial" panose="020B0604020202020204" pitchFamily="34" charset="0"/>
              </a:rPr>
              <a:t>Based on their interpretation of observational data and computer modeling, t</a:t>
            </a:r>
            <a:r>
              <a:rPr lang="en-US" sz="1700" dirty="0" smtClean="0">
                <a:latin typeface="Arial" panose="020B0604020202020204" pitchFamily="34" charset="0"/>
                <a:cs typeface="Arial" panose="020B0604020202020204" pitchFamily="34" charset="0"/>
              </a:rPr>
              <a:t>he IPCC’s 2021 AR6 report’s power-flow diagram (p.934) claims, </a:t>
            </a:r>
            <a:r>
              <a:rPr lang="en-US" sz="1700" dirty="0" smtClean="0">
                <a:latin typeface="Arial" panose="020B0604020202020204" pitchFamily="34" charset="0"/>
                <a:cs typeface="Arial" panose="020B0604020202020204" pitchFamily="34" charset="0"/>
              </a:rPr>
              <a:t>with great confidence,</a:t>
            </a:r>
            <a:r>
              <a:rPr lang="en-US" sz="1700" dirty="0" smtClean="0">
                <a:latin typeface="Arial" panose="020B0604020202020204" pitchFamily="34" charset="0"/>
                <a:cs typeface="Arial" panose="020B0604020202020204" pitchFamily="34" charset="0"/>
              </a:rPr>
              <a:t> that the power imbalance is precisely 0.7 ± 0.2 W/m</a:t>
            </a:r>
            <a:r>
              <a:rPr lang="en-US" sz="1700" baseline="30000" dirty="0" smtClean="0">
                <a:latin typeface="Arial" panose="020B0604020202020204" pitchFamily="34" charset="0"/>
                <a:cs typeface="Arial" panose="020B0604020202020204" pitchFamily="34" charset="0"/>
              </a:rPr>
              <a:t>2</a:t>
            </a:r>
            <a:r>
              <a:rPr lang="en-US" sz="1700" dirty="0" smtClean="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Note that this claimed imbalance is very small - only about 0.2% of power-IN. Nonetheless, the IPCC very confidently asserts that there is more power IN than power OUT, and thus the Earth is warming. </a:t>
            </a:r>
          </a:p>
          <a:p>
            <a:r>
              <a:rPr lang="en-US" sz="1700" dirty="0" smtClean="0">
                <a:latin typeface="Arial" panose="020B0604020202020204" pitchFamily="34" charset="0"/>
                <a:cs typeface="Arial" panose="020B0604020202020204" pitchFamily="34" charset="0"/>
              </a:rPr>
              <a:t>Unfortunately, that </a:t>
            </a:r>
            <a:r>
              <a:rPr lang="en-US" sz="1700" dirty="0" smtClean="0">
                <a:latin typeface="Arial" panose="020B0604020202020204" pitchFamily="34" charset="0"/>
                <a:cs typeface="Arial" panose="020B0604020202020204" pitchFamily="34" charset="0"/>
              </a:rPr>
              <a:t>same diagram, itself, displays, on its face, an arithmetical “miscalculation” (</a:t>
            </a:r>
            <a:r>
              <a:rPr lang="en-US" sz="1700" dirty="0" smtClean="0">
                <a:solidFill>
                  <a:srgbClr val="FF0000"/>
                </a:solidFill>
                <a:latin typeface="Arial" panose="020B0604020202020204" pitchFamily="34" charset="0"/>
                <a:cs typeface="Arial" panose="020B0604020202020204" pitchFamily="34" charset="0"/>
              </a:rPr>
              <a:t>I call it a fudge</a:t>
            </a:r>
            <a:r>
              <a:rPr lang="en-US" sz="1700" dirty="0" smtClean="0">
                <a:latin typeface="Arial" panose="020B0604020202020204" pitchFamily="34" charset="0"/>
                <a:cs typeface="Arial" panose="020B0604020202020204" pitchFamily="34" charset="0"/>
              </a:rPr>
              <a:t>) that instead evaluates as 2.5 ± 2.9 W/m</a:t>
            </a:r>
            <a:r>
              <a:rPr lang="en-US" sz="1700" baseline="30000" dirty="0" smtClean="0">
                <a:latin typeface="Arial" panose="020B0604020202020204" pitchFamily="34" charset="0"/>
                <a:cs typeface="Arial" panose="020B0604020202020204" pitchFamily="34" charset="0"/>
              </a:rPr>
              <a:t>2</a:t>
            </a:r>
            <a:r>
              <a:rPr lang="en-US" sz="1700" dirty="0" smtClean="0">
                <a:latin typeface="Arial" panose="020B0604020202020204" pitchFamily="34" charset="0"/>
                <a:cs typeface="Arial" panose="020B0604020202020204" pitchFamily="34" charset="0"/>
              </a:rPr>
              <a:t>, with the same “great confidence”. Similar arithmetical “miscalculations” (</a:t>
            </a:r>
            <a:r>
              <a:rPr lang="en-US" sz="1700" dirty="0" smtClean="0">
                <a:solidFill>
                  <a:srgbClr val="FF0000"/>
                </a:solidFill>
                <a:latin typeface="Arial" panose="020B0604020202020204" pitchFamily="34" charset="0"/>
                <a:cs typeface="Arial" panose="020B0604020202020204" pitchFamily="34" charset="0"/>
              </a:rPr>
              <a:t>fudges</a:t>
            </a:r>
            <a:r>
              <a:rPr lang="en-US" sz="1700" dirty="0" smtClean="0">
                <a:latin typeface="Arial" panose="020B0604020202020204" pitchFamily="34" charset="0"/>
                <a:cs typeface="Arial" panose="020B0604020202020204" pitchFamily="34" charset="0"/>
              </a:rPr>
              <a:t>) occur on many of the IPCC’s contributors reports, as I expose in this talk. </a:t>
            </a:r>
            <a:r>
              <a:rPr lang="en-US" sz="1700" dirty="0" smtClean="0">
                <a:solidFill>
                  <a:srgbClr val="FF0000"/>
                </a:solidFill>
                <a:latin typeface="Arial" panose="020B0604020202020204" pitchFamily="34" charset="0"/>
                <a:cs typeface="Arial" panose="020B0604020202020204" pitchFamily="34" charset="0"/>
              </a:rPr>
              <a:t>The data are clearly fudged!</a:t>
            </a:r>
          </a:p>
          <a:p>
            <a:r>
              <a:rPr lang="en-US" sz="1700" dirty="0" smtClean="0">
                <a:latin typeface="Arial" panose="020B0604020202020204" pitchFamily="34" charset="0"/>
                <a:cs typeface="Arial" panose="020B0604020202020204" pitchFamily="34" charset="0"/>
              </a:rPr>
              <a:t>The various measurement modalities are also in wild disagreement with each other regarding the measured imbalance by typically about 10 W/m</a:t>
            </a:r>
            <a:r>
              <a:rPr lang="en-US" sz="1700" baseline="30000" dirty="0" smtClean="0">
                <a:latin typeface="Arial" panose="020B0604020202020204" pitchFamily="34" charset="0"/>
                <a:cs typeface="Arial" panose="020B0604020202020204" pitchFamily="34" charset="0"/>
              </a:rPr>
              <a:t>2</a:t>
            </a:r>
            <a:r>
              <a:rPr lang="en-US" sz="1700" dirty="0" smtClean="0">
                <a:latin typeface="Arial" panose="020B0604020202020204" pitchFamily="34" charset="0"/>
                <a:cs typeface="Arial" panose="020B0604020202020204" pitchFamily="34" charset="0"/>
              </a:rPr>
              <a:t>. Strong disagreement is rampant among the investigators over the source of the measurement disagreement. So much for “high confidence” in the accuracy of the data. Moreover, most investigators argue that it is impossible to measure the Earth’s power imbalance to the desired accuracy (± 0.1 W/m</a:t>
            </a:r>
            <a:r>
              <a:rPr lang="en-US" sz="1700" baseline="30000" dirty="0" smtClean="0">
                <a:latin typeface="Arial" panose="020B0604020202020204" pitchFamily="34" charset="0"/>
                <a:cs typeface="Arial" panose="020B0604020202020204" pitchFamily="34" charset="0"/>
              </a:rPr>
              <a:t>2</a:t>
            </a:r>
            <a:r>
              <a:rPr lang="en-US" sz="1700" dirty="0" smtClean="0">
                <a:latin typeface="Arial" panose="020B0604020202020204" pitchFamily="34" charset="0"/>
                <a:cs typeface="Arial" panose="020B0604020202020204" pitchFamily="34" charset="0"/>
              </a:rPr>
              <a:t>). </a:t>
            </a:r>
            <a:endParaRPr lang="en-US" sz="17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586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Appendix A. An energy-conservation Theorem phrased in terms 	of albedos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825546"/>
          </a:xfrm>
        </p:spPr>
        <p:txBody>
          <a:bodyPr>
            <a:normAutofit fontScale="85000" lnSpcReduction="20000"/>
          </a:bodyPr>
          <a:lstStyle/>
          <a:p>
            <a:pPr marL="0" indent="0">
              <a:buNone/>
            </a:pPr>
            <a:r>
              <a:rPr lang="en-AU" sz="1600" i="1" dirty="0">
                <a:latin typeface="Arial" panose="020B0604020202020204" pitchFamily="34" charset="0"/>
                <a:cs typeface="Arial" panose="020B0604020202020204" pitchFamily="34" charset="0"/>
              </a:rPr>
              <a:t>Theorem: The albedo of a composite area is the area-weighted average of the individual component areas’ albedos - </a:t>
            </a:r>
            <a:endParaRPr lang="en-US" sz="1600" b="1" i="1" dirty="0">
              <a:latin typeface="Arial" panose="020B0604020202020204" pitchFamily="34" charset="0"/>
              <a:cs typeface="Arial" panose="020B0604020202020204" pitchFamily="34" charset="0"/>
            </a:endParaRPr>
          </a:p>
          <a:p>
            <a:pPr marL="0" indent="0">
              <a:buNone/>
            </a:pPr>
            <a:r>
              <a:rPr lang="el-GR" sz="1600" dirty="0">
                <a:latin typeface="Arial" panose="020B0604020202020204" pitchFamily="34" charset="0"/>
                <a:cs typeface="Arial" panose="020B0604020202020204" pitchFamily="34" charset="0"/>
              </a:rPr>
              <a:t>	α </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X </a:t>
            </a:r>
            <a:r>
              <a:rPr lang="el-GR" sz="1600" dirty="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CLR</a:t>
            </a:r>
            <a:r>
              <a:rPr lang="en-US" sz="1600" baseline="-25000" dirty="0">
                <a:latin typeface="Arial" panose="020B0604020202020204" pitchFamily="34" charset="0"/>
                <a:cs typeface="Arial" panose="020B0604020202020204" pitchFamily="34" charset="0"/>
              </a:rPr>
              <a:t>-sky </a:t>
            </a:r>
            <a:r>
              <a:rPr lang="en-US" sz="1600" dirty="0">
                <a:latin typeface="Arial" panose="020B0604020202020204" pitchFamily="34" charset="0"/>
                <a:cs typeface="Arial" panose="020B0604020202020204" pitchFamily="34" charset="0"/>
              </a:rPr>
              <a:t>X </a:t>
            </a:r>
            <a:r>
              <a:rPr lang="el-GR" sz="1600" dirty="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CLR-sky</a:t>
            </a:r>
            <a:endParaRPr lang="en-US" sz="1600" dirty="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Definitions</a:t>
            </a:r>
            <a:r>
              <a:rPr lang="en-US" sz="1600" dirty="0">
                <a:latin typeface="Arial" panose="020B0604020202020204" pitchFamily="34" charset="0"/>
                <a:cs typeface="Arial" panose="020B0604020202020204" pitchFamily="34" charset="0"/>
              </a:rPr>
              <a:t>:</a:t>
            </a:r>
          </a:p>
          <a:p>
            <a:pPr marL="0" indent="0">
              <a:buNone/>
            </a:pPr>
            <a:r>
              <a:rPr lang="en-US" sz="1600" dirty="0" smtClean="0">
                <a:latin typeface="Arial" panose="020B0604020202020204" pitchFamily="34" charset="0"/>
                <a:cs typeface="Arial" panose="020B0604020202020204" pitchFamily="34" charset="0"/>
              </a:rPr>
              <a:t>	OSR</a:t>
            </a:r>
            <a:r>
              <a:rPr lang="en-US" sz="1600" baseline="-25000" dirty="0" smtClean="0">
                <a:latin typeface="Arial" panose="020B0604020202020204" pitchFamily="34" charset="0"/>
                <a:cs typeface="Arial" panose="020B0604020202020204" pitchFamily="34" charset="0"/>
              </a:rPr>
              <a:t>ALL-sky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Outgoing SW Radiation irradiance for the whole Earth.</a:t>
            </a:r>
          </a:p>
          <a:p>
            <a:pPr marL="0" indent="0">
              <a:buNone/>
            </a:pPr>
            <a:r>
              <a:rPr lang="en-US" sz="1600" dirty="0" smtClean="0">
                <a:latin typeface="Arial" panose="020B0604020202020204" pitchFamily="34" charset="0"/>
                <a:cs typeface="Arial" panose="020B0604020202020204" pitchFamily="34" charset="0"/>
              </a:rPr>
              <a:t>	OSR</a:t>
            </a:r>
            <a:r>
              <a:rPr lang="en-US" sz="1600" baseline="-25000" dirty="0" smtClean="0">
                <a:latin typeface="Arial" panose="020B0604020202020204" pitchFamily="34" charset="0"/>
                <a:cs typeface="Arial" panose="020B0604020202020204" pitchFamily="34" charset="0"/>
              </a:rPr>
              <a:t>CLR-sky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Outgoing SW Radiation irradiance in cloud-free areas of the Earth.</a:t>
            </a:r>
          </a:p>
          <a:p>
            <a:pPr marL="0" indent="0">
              <a:buNone/>
            </a:pP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OSR</a:t>
            </a:r>
            <a:r>
              <a:rPr lang="en-US" sz="1600" baseline="-25000" dirty="0" err="1" smtClean="0">
                <a:latin typeface="Arial" panose="020B0604020202020204" pitchFamily="34" charset="0"/>
                <a:cs typeface="Arial" panose="020B0604020202020204" pitchFamily="34" charset="0"/>
              </a:rPr>
              <a:t>Clouds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Outgoing SW Radiation irradiance in cloudy areas of the Earth.</a:t>
            </a:r>
          </a:p>
          <a:p>
            <a:pPr marL="0" indent="0">
              <a:buNone/>
            </a:pPr>
            <a:r>
              <a:rPr lang="en-US" sz="1600" dirty="0" smtClean="0">
                <a:latin typeface="Arial" panose="020B0604020202020204" pitchFamily="34" charset="0"/>
                <a:cs typeface="Arial" panose="020B0604020202020204" pitchFamily="34" charset="0"/>
              </a:rPr>
              <a:t>	TOA</a:t>
            </a:r>
            <a:r>
              <a:rPr lang="en-US" sz="1600" baseline="-25000" dirty="0" smtClean="0">
                <a:latin typeface="Arial" panose="020B0604020202020204" pitchFamily="34" charset="0"/>
                <a:cs typeface="Arial" panose="020B0604020202020204" pitchFamily="34" charset="0"/>
              </a:rPr>
              <a:t>INC</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Incident SW Radiation irradiance for the whole Earth.</a:t>
            </a:r>
          </a:p>
          <a:p>
            <a:pPr marL="0" indent="0">
              <a:buNone/>
            </a:pP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a:t>
            </a:r>
            <a:r>
              <a:rPr lang="en-US" sz="1600" baseline="-25000" dirty="0" err="1" smtClean="0">
                <a:latin typeface="Arial" panose="020B0604020202020204" pitchFamily="34" charset="0"/>
                <a:cs typeface="Arial" panose="020B0604020202020204" pitchFamily="34" charset="0"/>
              </a:rPr>
              <a:t>Clouds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cloudy-area fraction of the Earth.</a:t>
            </a:r>
          </a:p>
          <a:p>
            <a:pPr marL="0" indent="0">
              <a:buNone/>
            </a:pP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a:t>
            </a:r>
            <a:r>
              <a:rPr lang="en-US" sz="1600" baseline="-25000" dirty="0" err="1" smtClean="0">
                <a:latin typeface="Arial" panose="020B0604020202020204" pitchFamily="34" charset="0"/>
                <a:cs typeface="Arial" panose="020B0604020202020204" pitchFamily="34" charset="0"/>
              </a:rPr>
              <a:t>CLR</a:t>
            </a:r>
            <a:r>
              <a:rPr lang="en-US" sz="1600" baseline="-25000" dirty="0" smtClean="0">
                <a:latin typeface="Arial" panose="020B0604020202020204" pitchFamily="34" charset="0"/>
                <a:cs typeface="Arial" panose="020B0604020202020204" pitchFamily="34" charset="0"/>
              </a:rPr>
              <a:t>-sky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cloud-free area fraction of the Earth. </a:t>
            </a:r>
          </a:p>
          <a:p>
            <a:pPr marL="0" indent="0">
              <a:buNone/>
            </a:pP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albedo (SW reflectivity) for the whole Earth.</a:t>
            </a:r>
          </a:p>
          <a:p>
            <a:pPr marL="0" indent="0">
              <a:buNone/>
            </a:pP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albedo for cloud-free areas of the Earth.</a:t>
            </a:r>
          </a:p>
          <a:p>
            <a:pPr marL="0" indent="0">
              <a:buNone/>
            </a:pP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OSR</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albedo for cloudy areas of the Earth</a:t>
            </a:r>
            <a:r>
              <a:rPr lang="en-US" sz="1600" dirty="0" smtClean="0">
                <a:latin typeface="Arial" panose="020B0604020202020204" pitchFamily="34" charset="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err="1" smtClean="0">
                <a:latin typeface="Arial" panose="020B0604020202020204" pitchFamily="34" charset="0"/>
                <a:cs typeface="Arial" panose="020B0604020202020204" pitchFamily="34" charset="0"/>
              </a:rPr>
              <a:t>Assumtions</a:t>
            </a:r>
            <a:r>
              <a:rPr lang="en-US" sz="1600" dirty="0" smtClean="0">
                <a:latin typeface="Arial" panose="020B0604020202020204" pitchFamily="34" charset="0"/>
                <a:cs typeface="Arial" panose="020B0604020202020204" pitchFamily="34" charset="0"/>
              </a:rPr>
              <a:t>:</a:t>
            </a:r>
          </a:p>
          <a:p>
            <a:pPr marL="0" indent="0">
              <a:buNone/>
            </a:pPr>
            <a:r>
              <a:rPr lang="en-US" sz="1600" dirty="0" smtClean="0">
                <a:latin typeface="Arial" panose="020B0604020202020204" pitchFamily="34" charset="0"/>
                <a:cs typeface="Arial" panose="020B0604020202020204" pitchFamily="34" charset="0"/>
              </a:rPr>
              <a:t>	Conservation of area:</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a:t>
            </a:r>
            <a:r>
              <a:rPr lang="en-US" sz="1600" baseline="-25000" dirty="0" err="1" smtClean="0">
                <a:latin typeface="Arial" panose="020B0604020202020204" pitchFamily="34" charset="0"/>
                <a:cs typeface="Arial" panose="020B0604020202020204" pitchFamily="34" charset="0"/>
              </a:rPr>
              <a:t>Clouds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CLR</a:t>
            </a:r>
            <a:r>
              <a:rPr lang="en-US" sz="1600" baseline="-25000" dirty="0">
                <a:latin typeface="Arial" panose="020B0604020202020204" pitchFamily="34" charset="0"/>
                <a:cs typeface="Arial" panose="020B0604020202020204" pitchFamily="34" charset="0"/>
              </a:rPr>
              <a:t>-sky </a:t>
            </a:r>
            <a:r>
              <a:rPr lang="en-US" sz="1600" dirty="0">
                <a:latin typeface="Arial" panose="020B0604020202020204" pitchFamily="34" charset="0"/>
                <a:cs typeface="Arial" panose="020B0604020202020204" pitchFamily="34" charset="0"/>
              </a:rPr>
              <a:t> = 1.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1)</a:t>
            </a:r>
          </a:p>
          <a:p>
            <a:pPr marL="0" indent="0">
              <a:buNone/>
            </a:pPr>
            <a:r>
              <a:rPr lang="en-US" sz="1600" dirty="0" smtClean="0">
                <a:latin typeface="Arial" panose="020B0604020202020204" pitchFamily="34" charset="0"/>
                <a:cs typeface="Arial" panose="020B0604020202020204" pitchFamily="34" charset="0"/>
              </a:rPr>
              <a:t>	Conservation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energy,</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OSR</a:t>
            </a:r>
            <a:r>
              <a:rPr lang="en-US" sz="1600" baseline="-25000" dirty="0" smtClean="0">
                <a:latin typeface="Arial" panose="020B0604020202020204" pitchFamily="34" charset="0"/>
                <a:cs typeface="Arial" panose="020B0604020202020204" pitchFamily="34" charset="0"/>
              </a:rPr>
              <a:t>ALL-sky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OSR</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OSR</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326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086" y="541109"/>
            <a:ext cx="10515600" cy="5369833"/>
          </a:xfrm>
        </p:spPr>
        <p:txBody>
          <a:bodyPr>
            <a:normAutofit/>
          </a:bodyPr>
          <a:lstStyle/>
          <a:p>
            <a:pPr marL="0" indent="0">
              <a:buNone/>
            </a:pPr>
            <a:r>
              <a:rPr lang="en-US" sz="1800" dirty="0">
                <a:latin typeface="Arial" panose="020B0604020202020204" pitchFamily="34" charset="0"/>
                <a:cs typeface="Arial" panose="020B0604020202020204" pitchFamily="34" charset="0"/>
              </a:rPr>
              <a:t>Proof</a:t>
            </a:r>
            <a:r>
              <a:rPr lang="en-US" sz="1800" dirty="0" smtClean="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Evaluate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above expressions, </a:t>
            </a:r>
            <a:r>
              <a:rPr lang="en-US" sz="1800" dirty="0">
                <a:latin typeface="Arial" panose="020B0604020202020204" pitchFamily="34" charset="0"/>
                <a:cs typeface="Arial" panose="020B0604020202020204" pitchFamily="34" charset="0"/>
              </a:rPr>
              <a:t>using Equations (1) and (2) for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ALL-sky</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and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CLR-sky</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p>
          <a:p>
            <a:pPr marL="0" indent="0">
              <a:buNone/>
            </a:pPr>
            <a:r>
              <a:rPr lang="en-US" sz="1800"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ALL-sky</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X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CLR</a:t>
            </a:r>
            <a:r>
              <a:rPr lang="en-US" sz="1800" baseline="-25000" dirty="0">
                <a:latin typeface="Arial" panose="020B0604020202020204" pitchFamily="34" charset="0"/>
                <a:cs typeface="Arial" panose="020B0604020202020204" pitchFamily="34" charset="0"/>
              </a:rPr>
              <a:t>-sky </a:t>
            </a:r>
            <a:r>
              <a:rPr lang="en-US" sz="1800" dirty="0">
                <a:latin typeface="Arial" panose="020B0604020202020204" pitchFamily="34" charset="0"/>
                <a:cs typeface="Arial" panose="020B0604020202020204" pitchFamily="34" charset="0"/>
              </a:rPr>
              <a:t>X </a:t>
            </a:r>
            <a:r>
              <a:rPr lang="el-GR" sz="1800" dirty="0">
                <a:latin typeface="Arial" panose="020B0604020202020204" pitchFamily="34" charset="0"/>
                <a:cs typeface="Arial" panose="020B0604020202020204" pitchFamily="34" charset="0"/>
              </a:rPr>
              <a:t>α</a:t>
            </a:r>
            <a:r>
              <a:rPr lang="en-US" sz="1800" baseline="-25000" dirty="0">
                <a:latin typeface="Arial" panose="020B0604020202020204" pitchFamily="34" charset="0"/>
                <a:cs typeface="Arial" panose="020B0604020202020204" pitchFamily="34" charset="0"/>
              </a:rPr>
              <a:t>CLR-sky</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(3)</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Corollary:</a:t>
            </a:r>
          </a:p>
          <a:p>
            <a:pPr marL="0" indent="0">
              <a:buNone/>
            </a:pPr>
            <a:r>
              <a:rPr lang="en-US" sz="1800"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ALL-sky</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((1/ </a:t>
            </a:r>
            <a:r>
              <a:rPr lang="en-US" sz="1800" dirty="0" err="1">
                <a:latin typeface="Arial" panose="020B0604020202020204" pitchFamily="34" charset="0"/>
                <a:cs typeface="Arial" panose="020B0604020202020204" pitchFamily="34" charset="0"/>
              </a:rPr>
              <a:t>f</a:t>
            </a:r>
            <a:r>
              <a:rPr lang="en-US" sz="1800" baseline="-25000" dirty="0" err="1">
                <a:latin typeface="Arial" panose="020B0604020202020204" pitchFamily="34" charset="0"/>
                <a:cs typeface="Arial" panose="020B0604020202020204" pitchFamily="34" charset="0"/>
              </a:rPr>
              <a:t>Clouds</a:t>
            </a:r>
            <a:r>
              <a:rPr lang="en-US" sz="1800" dirty="0">
                <a:latin typeface="Arial" panose="020B0604020202020204" pitchFamily="34" charset="0"/>
                <a:cs typeface="Arial" panose="020B0604020202020204" pitchFamily="34" charset="0"/>
              </a:rPr>
              <a:t>) – 1) </a:t>
            </a:r>
            <a:r>
              <a:rPr lang="el-GR" sz="1800" dirty="0">
                <a:latin typeface="Arial" panose="020B0604020202020204" pitchFamily="34" charset="0"/>
                <a:cs typeface="Arial" panose="020B0604020202020204" pitchFamily="34" charset="0"/>
              </a:rPr>
              <a:t>α </a:t>
            </a:r>
            <a:r>
              <a:rPr lang="en-US" sz="1800" baseline="-25000" dirty="0">
                <a:latin typeface="Arial" panose="020B0604020202020204" pitchFamily="34" charset="0"/>
                <a:cs typeface="Arial" panose="020B0604020202020204" pitchFamily="34" charset="0"/>
              </a:rPr>
              <a:t>CLR-sky</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4</a:t>
            </a:r>
            <a:r>
              <a:rPr lang="en-US" sz="1800" dirty="0" smtClean="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This latter formula is useful for evaluating the cloudy-sky albedo when ALL-sky albedo, CLR-sky albedo, and cloud fraction are all known.</a:t>
            </a: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749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panose="020B0604020202020204" pitchFamily="34" charset="0"/>
                <a:cs typeface="Arial" panose="020B0604020202020204" pitchFamily="34" charset="0"/>
              </a:rPr>
              <a:t>Appendix B. Application of the albedo conservation Theorem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to </a:t>
            </a:r>
            <a:r>
              <a:rPr lang="en-US" sz="2800" dirty="0">
                <a:latin typeface="Arial" panose="020B0604020202020204" pitchFamily="34" charset="0"/>
                <a:cs typeface="Arial" panose="020B0604020202020204" pitchFamily="34" charset="0"/>
              </a:rPr>
              <a:t>data from the Fig. X.6 AR6 (2021 p.934) </a:t>
            </a:r>
            <a:r>
              <a:rPr lang="en-US" sz="2800">
                <a:latin typeface="Arial" panose="020B0604020202020204" pitchFamily="34" charset="0"/>
                <a:cs typeface="Arial" panose="020B0604020202020204" pitchFamily="34" charset="0"/>
              </a:rPr>
              <a:t>power-flow </a:t>
            </a:r>
            <a:r>
              <a:rPr lang="en-US" sz="2800" smtClean="0">
                <a:latin typeface="Arial" panose="020B0604020202020204" pitchFamily="34" charset="0"/>
                <a:cs typeface="Arial" panose="020B0604020202020204" pitchFamily="34" charset="0"/>
              </a:rPr>
              <a:t>map data</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IPCC’s numbers from AR6 are </a:t>
            </a:r>
            <a:r>
              <a:rPr lang="en-US" sz="1600" dirty="0" smtClean="0">
                <a:latin typeface="Arial" panose="020B0604020202020204" pitchFamily="34" charset="0"/>
                <a:cs typeface="Arial" panose="020B0604020202020204" pitchFamily="34" charset="0"/>
              </a:rPr>
              <a:t>shown </a:t>
            </a:r>
            <a:r>
              <a:rPr lang="en-US" sz="1600" dirty="0" err="1" smtClean="0">
                <a:latin typeface="Arial" panose="020B0604020202020204" pitchFamily="34" charset="0"/>
                <a:cs typeface="Arial" panose="020B0604020202020204" pitchFamily="34" charset="0"/>
              </a:rPr>
              <a:t>herev</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require the silly number,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=0.36. (The notation used here is defined in Appendix A.) </a:t>
            </a:r>
          </a:p>
          <a:p>
            <a:pPr marL="0" indent="0">
              <a:buNone/>
            </a:pPr>
            <a:r>
              <a:rPr lang="en-US" sz="1600" dirty="0">
                <a:latin typeface="Arial" panose="020B0604020202020204" pitchFamily="34" charset="0"/>
                <a:cs typeface="Arial" panose="020B0604020202020204" pitchFamily="34" charset="0"/>
              </a:rPr>
              <a:t>First note that the AR6 all-sky diagram implies that the all-sky albedo is </a:t>
            </a:r>
          </a:p>
          <a:p>
            <a:pPr marL="0" indent="0">
              <a:buNone/>
            </a:pPr>
            <a:r>
              <a:rPr lang="en-US" sz="1600" dirty="0">
                <a:latin typeface="Arial" panose="020B0604020202020204" pitchFamily="34" charset="0"/>
                <a:cs typeface="Arial" panose="020B0604020202020204" pitchFamily="34" charset="0"/>
              </a:rPr>
              <a:t>      α</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ALL-sky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100 / 340 = 0.3.</a:t>
            </a:r>
          </a:p>
          <a:p>
            <a:pPr marL="0" indent="0">
              <a:buNone/>
            </a:pPr>
            <a:r>
              <a:rPr lang="en-US" sz="1600" dirty="0">
                <a:latin typeface="Arial" panose="020B0604020202020204" pitchFamily="34" charset="0"/>
                <a:cs typeface="Arial" panose="020B0604020202020204" pitchFamily="34" charset="0"/>
              </a:rPr>
              <a:t>The clear-sky diagram (lower power flow map), for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CLR</a:t>
            </a:r>
            <a:r>
              <a:rPr lang="en-US" sz="1600" baseline="-25000" dirty="0">
                <a:latin typeface="Arial" panose="020B0604020202020204" pitchFamily="34" charset="0"/>
                <a:cs typeface="Arial" panose="020B0604020202020204" pitchFamily="34" charset="0"/>
              </a:rPr>
              <a:t>-sky</a:t>
            </a:r>
            <a:r>
              <a:rPr lang="en-US" sz="1600" dirty="0">
                <a:latin typeface="Arial" panose="020B0604020202020204" pitchFamily="34" charset="0"/>
                <a:cs typeface="Arial" panose="020B0604020202020204" pitchFamily="34" charset="0"/>
              </a:rPr>
              <a:t> = 0.33 (i.e. for 33% of the Earth’s area), simultaneously implies that the clear-sky albedo is</a:t>
            </a:r>
          </a:p>
          <a:p>
            <a:pPr marL="0" indent="0">
              <a:buNone/>
            </a:pPr>
            <a:r>
              <a:rPr lang="en-US" sz="1600" dirty="0">
                <a:latin typeface="Arial" panose="020B0604020202020204" pitchFamily="34" charset="0"/>
                <a:cs typeface="Arial" panose="020B0604020202020204" pitchFamily="34" charset="0"/>
              </a:rPr>
              <a:t>     α</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OSR</a:t>
            </a:r>
            <a:r>
              <a:rPr lang="en-US" sz="1600" baseline="-25000" dirty="0">
                <a:latin typeface="Arial" panose="020B0604020202020204" pitchFamily="34" charset="0"/>
                <a:cs typeface="Arial" panose="020B0604020202020204" pitchFamily="34" charset="0"/>
              </a:rPr>
              <a:t>CLR-sky</a:t>
            </a:r>
            <a:r>
              <a:rPr lang="en-US" sz="1600" dirty="0">
                <a:latin typeface="Arial" panose="020B0604020202020204" pitchFamily="34" charset="0"/>
                <a:cs typeface="Arial" panose="020B0604020202020204" pitchFamily="34" charset="0"/>
              </a:rPr>
              <a:t> / TOA</a:t>
            </a:r>
            <a:r>
              <a:rPr lang="en-US" sz="1600" baseline="-25000" dirty="0">
                <a:latin typeface="Arial" panose="020B0604020202020204" pitchFamily="34" charset="0"/>
                <a:cs typeface="Arial" panose="020B0604020202020204" pitchFamily="34" charset="0"/>
              </a:rPr>
              <a:t>INC</a:t>
            </a:r>
            <a:r>
              <a:rPr lang="en-US" sz="1600" dirty="0">
                <a:latin typeface="Arial" panose="020B0604020202020204" pitchFamily="34" charset="0"/>
                <a:cs typeface="Arial" panose="020B0604020202020204" pitchFamily="34" charset="0"/>
              </a:rPr>
              <a:t> = 53 / 340 = 0.16.</a:t>
            </a:r>
          </a:p>
          <a:p>
            <a:pPr marL="0" indent="0">
              <a:buNone/>
            </a:pPr>
            <a:r>
              <a:rPr lang="en-US" sz="1600" dirty="0">
                <a:latin typeface="Arial" panose="020B0604020202020204" pitchFamily="34" charset="0"/>
                <a:cs typeface="Arial" panose="020B0604020202020204" pitchFamily="34" charset="0"/>
              </a:rPr>
              <a:t>For the cloud fraction, </a:t>
            </a:r>
            <a:r>
              <a:rPr lang="en-US" sz="1600" dirty="0" err="1">
                <a:latin typeface="Arial" panose="020B0604020202020204" pitchFamily="34" charset="0"/>
                <a:cs typeface="Arial" panose="020B0604020202020204" pitchFamily="34" charset="0"/>
              </a:rPr>
              <a:t>f</a:t>
            </a:r>
            <a:r>
              <a:rPr lang="en-US" sz="1600" baseline="-25000" dirty="0" err="1">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0.67, the albedo conservation corollary (in Appendix A) shows that the cloudy sky albedo is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0.36. </a:t>
            </a:r>
          </a:p>
          <a:p>
            <a:pPr marL="0" indent="0">
              <a:buNone/>
            </a:pPr>
            <a:r>
              <a:rPr lang="en-US" sz="1600" dirty="0">
                <a:latin typeface="Arial" panose="020B0604020202020204" pitchFamily="34" charset="0"/>
                <a:cs typeface="Arial" panose="020B0604020202020204" pitchFamily="34" charset="0"/>
              </a:rPr>
              <a:t>This value for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seems conspicuously wrong by about a factor of two! If true, then clouds in the NASA satellite photos of Fig. X.7 should appear as barely brighter (more reflective of light) than the whole-Earth average. They don’t. For comparison, a sheet of white paper is about 99% reflective. Clouds in the photos appear visually a lot brighter than dessert-color brown or ocean-color blue, and appear much closer to paper-color white,.</a:t>
            </a:r>
          </a:p>
          <a:p>
            <a:pPr marL="0" indent="0">
              <a:buNone/>
            </a:pPr>
            <a:r>
              <a:rPr lang="en-US" sz="1600" dirty="0">
                <a:latin typeface="Arial" panose="020B0604020202020204" pitchFamily="34" charset="0"/>
                <a:cs typeface="Arial" panose="020B0604020202020204" pitchFamily="34" charset="0"/>
              </a:rPr>
              <a:t>Also, note that the commonly accepted value for nearly all types of clouds is about α</a:t>
            </a:r>
            <a:r>
              <a:rPr lang="en-US" sz="1600" baseline="-25000" dirty="0">
                <a:latin typeface="Arial" panose="020B0604020202020204" pitchFamily="34" charset="0"/>
                <a:cs typeface="Arial" panose="020B0604020202020204" pitchFamily="34" charset="0"/>
              </a:rPr>
              <a:t>Clouds</a:t>
            </a:r>
            <a:r>
              <a:rPr lang="en-US" sz="1600" dirty="0">
                <a:latin typeface="Arial" panose="020B0604020202020204" pitchFamily="34" charset="0"/>
                <a:cs typeface="Arial" panose="020B0604020202020204" pitchFamily="34" charset="0"/>
              </a:rPr>
              <a:t> = 0.8 - 0.9. See, for example, the measurements and estimates by Griggs (1968), </a:t>
            </a:r>
            <a:r>
              <a:rPr lang="en-US" sz="1600" dirty="0" err="1">
                <a:latin typeface="Arial" panose="020B0604020202020204" pitchFamily="34" charset="0"/>
                <a:cs typeface="Arial" panose="020B0604020202020204" pitchFamily="34" charset="0"/>
              </a:rPr>
              <a:t>Cheylek</a:t>
            </a:r>
            <a:r>
              <a:rPr lang="en-US" sz="1600" dirty="0">
                <a:latin typeface="Arial" panose="020B0604020202020204" pitchFamily="34" charset="0"/>
                <a:cs typeface="Arial" panose="020B0604020202020204" pitchFamily="34" charset="0"/>
              </a:rPr>
              <a:t> et al. (1984), </a:t>
            </a:r>
            <a:r>
              <a:rPr lang="en-US" sz="1600" dirty="0" err="1">
                <a:latin typeface="Arial" panose="020B0604020202020204" pitchFamily="34" charset="0"/>
                <a:cs typeface="Arial" panose="020B0604020202020204" pitchFamily="34" charset="0"/>
              </a:rPr>
              <a:t>Wetherald</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Manabe</a:t>
            </a:r>
            <a:r>
              <a:rPr lang="en-US" sz="1600" dirty="0">
                <a:latin typeface="Arial" panose="020B0604020202020204" pitchFamily="34" charset="0"/>
                <a:cs typeface="Arial" panose="020B0604020202020204" pitchFamily="34" charset="0"/>
              </a:rPr>
              <a:t> (1988), Stephens and Greenwald (1991). The measurements of αClouds for Pacific Ocean stratus clouds by Griggs (1968) were done from a DC3 aircraft, and, of course, do not include the added contribution from atmospheric (blue-sky) Rayleigh (back) scattering, that Top of Atmosphere albedos αClouds and αCLR-sky must both further add.</a:t>
            </a:r>
          </a:p>
          <a:p>
            <a:pPr marL="0" inden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49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9350"/>
          </a:xfrm>
        </p:spPr>
        <p:txBody>
          <a:bodyPr>
            <a:noAutofit/>
          </a:bodyPr>
          <a:lstStyle/>
          <a:p>
            <a:pPr algn="ctr"/>
            <a:r>
              <a:rPr lang="en-US" sz="2800" dirty="0" smtClean="0">
                <a:latin typeface="Arial" panose="020B0604020202020204" pitchFamily="34" charset="0"/>
                <a:cs typeface="Arial" panose="020B0604020202020204" pitchFamily="34" charset="0"/>
              </a:rPr>
              <a:t>My contribution to the puzzle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the cloud </a:t>
            </a:r>
            <a:r>
              <a:rPr lang="en-US" sz="2800" dirty="0">
                <a:latin typeface="Arial" panose="020B0604020202020204" pitchFamily="34" charset="0"/>
                <a:cs typeface="Arial" panose="020B0604020202020204" pitchFamily="34" charset="0"/>
              </a:rPr>
              <a:t>feedback </a:t>
            </a:r>
            <a:r>
              <a:rPr lang="en-US" sz="2800" dirty="0" smtClean="0">
                <a:latin typeface="Arial" panose="020B0604020202020204" pitchFamily="34" charset="0"/>
                <a:cs typeface="Arial" panose="020B0604020202020204" pitchFamily="34" charset="0"/>
              </a:rPr>
              <a:t>mechanism.</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There is no climate crisis.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97024"/>
            <a:ext cx="10515600" cy="4899026"/>
          </a:xfrm>
        </p:spPr>
        <p:txBody>
          <a:bodyPr>
            <a:noAutofit/>
          </a:bodyPr>
          <a:lstStyle/>
          <a:p>
            <a:r>
              <a:rPr lang="en-US" sz="1600" dirty="0">
                <a:latin typeface="Arial" panose="020B0604020202020204" pitchFamily="34" charset="0"/>
                <a:cs typeface="Arial" panose="020B0604020202020204" pitchFamily="34" charset="0"/>
              </a:rPr>
              <a:t>Importantly, the power imbalance is actually observed to be </a:t>
            </a:r>
            <a:r>
              <a:rPr lang="en-US" sz="1600" dirty="0" smtClean="0">
                <a:latin typeface="Arial" panose="020B0604020202020204" pitchFamily="34" charset="0"/>
                <a:cs typeface="Arial" panose="020B0604020202020204" pitchFamily="34" charset="0"/>
              </a:rPr>
              <a:t>continuously wildly </a:t>
            </a:r>
            <a:r>
              <a:rPr lang="en-US" sz="1600" dirty="0">
                <a:latin typeface="Arial" panose="020B0604020202020204" pitchFamily="34" charset="0"/>
                <a:cs typeface="Arial" panose="020B0604020202020204" pitchFamily="34" charset="0"/>
              </a:rPr>
              <a:t>fluctuating by anywhere between 18 to 55 W/m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Its </a:t>
            </a:r>
            <a:r>
              <a:rPr lang="en-US" sz="1600" dirty="0">
                <a:latin typeface="Arial" panose="020B0604020202020204" pitchFamily="34" charset="0"/>
                <a:cs typeface="Arial" panose="020B0604020202020204" pitchFamily="34" charset="0"/>
              </a:rPr>
              <a:t>fluctuation range is between 5 to 16% of power-IN. This fact alone makes its </a:t>
            </a:r>
            <a:r>
              <a:rPr lang="en-US" sz="1600" dirty="0" smtClean="0">
                <a:latin typeface="Arial" panose="020B0604020202020204" pitchFamily="34" charset="0"/>
                <a:cs typeface="Arial" panose="020B0604020202020204" pitchFamily="34" charset="0"/>
              </a:rPr>
              <a:t>required precision </a:t>
            </a:r>
            <a:r>
              <a:rPr lang="en-US" sz="1600" dirty="0">
                <a:latin typeface="Arial" panose="020B0604020202020204" pitchFamily="34" charset="0"/>
                <a:cs typeface="Arial" panose="020B0604020202020204" pitchFamily="34" charset="0"/>
              </a:rPr>
              <a:t>measurement </a:t>
            </a:r>
            <a:r>
              <a:rPr lang="en-US" sz="1600" dirty="0" smtClean="0">
                <a:latin typeface="Arial" panose="020B0604020202020204" pitchFamily="34" charset="0"/>
                <a:cs typeface="Arial" panose="020B0604020202020204" pitchFamily="34" charset="0"/>
              </a:rPr>
              <a:t>(to .03% of power-IN) effectively </a:t>
            </a:r>
            <a:r>
              <a:rPr lang="en-US" sz="1600" dirty="0">
                <a:latin typeface="Arial" panose="020B0604020202020204" pitchFamily="34" charset="0"/>
                <a:cs typeface="Arial" panose="020B0604020202020204" pitchFamily="34" charset="0"/>
              </a:rPr>
              <a:t>impossible.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 assert that this seemingly random fluctuation of the power imbalance is not random at all, but is actually a crucial part of a thermostat-like feedback mechanism that controls and stabilizes the Earth’s climate and temperature. Just like the thermostat in your home, the power-imbalance is never zero. The furnace or AC is always either ON or OFF</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The thermostat simply modulates the heating/cooling duty cycle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IPCC’s 2021 AR6 report (p.978) claims that climate stabilizing natural feedback mechanisms have a net stabilizing strength of -1.16 ± 0.6 W/m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/K. </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 </a:t>
            </a:r>
            <a:r>
              <a:rPr lang="en-US" sz="1600" dirty="0">
                <a:latin typeface="Arial" panose="020B0604020202020204" pitchFamily="34" charset="0"/>
                <a:cs typeface="Arial" panose="020B0604020202020204" pitchFamily="34" charset="0"/>
              </a:rPr>
              <a:t>introduce </a:t>
            </a:r>
            <a:r>
              <a:rPr lang="en-US" sz="1600" dirty="0" smtClean="0">
                <a:latin typeface="Arial" panose="020B0604020202020204" pitchFamily="34" charset="0"/>
                <a:cs typeface="Arial" panose="020B0604020202020204" pitchFamily="34" charset="0"/>
              </a:rPr>
              <a:t>my </a:t>
            </a:r>
            <a:r>
              <a:rPr lang="en-US" sz="1600" dirty="0">
                <a:latin typeface="Arial" panose="020B0604020202020204" pitchFamily="34" charset="0"/>
                <a:cs typeface="Arial" panose="020B0604020202020204" pitchFamily="34" charset="0"/>
              </a:rPr>
              <a:t>cloud feedback mechanism that has a net stabilizing strength of anywhere between -5.7 to -12.7 W/m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/K, depending of one’s assumptions regarding the albedo of clouds.</a:t>
            </a:r>
          </a:p>
          <a:p>
            <a:r>
              <a:rPr lang="en-US" sz="1600" dirty="0">
                <a:latin typeface="Arial" panose="020B0604020202020204" pitchFamily="34" charset="0"/>
                <a:cs typeface="Arial" panose="020B0604020202020204" pitchFamily="34" charset="0"/>
              </a:rPr>
              <a:t>I correspondingly assert that both of the IPCC’s quantitative claims of global warming are dead wrong. </a:t>
            </a:r>
          </a:p>
          <a:p>
            <a:r>
              <a:rPr lang="en-US" sz="1600" dirty="0" smtClean="0">
                <a:latin typeface="Arial" panose="020B0604020202020204" pitchFamily="34" charset="0"/>
                <a:cs typeface="Arial" panose="020B0604020202020204" pitchFamily="34" charset="0"/>
              </a:rPr>
              <a:t>My cloud </a:t>
            </a:r>
            <a:r>
              <a:rPr lang="en-US" sz="1600" dirty="0">
                <a:latin typeface="Arial" panose="020B0604020202020204" pitchFamily="34" charset="0"/>
                <a:cs typeface="Arial" panose="020B0604020202020204" pitchFamily="34" charset="0"/>
              </a:rPr>
              <a:t>thermostat mechanism </a:t>
            </a:r>
            <a:r>
              <a:rPr lang="en-US" sz="1600" dirty="0" smtClean="0">
                <a:latin typeface="Arial" panose="020B0604020202020204" pitchFamily="34" charset="0"/>
                <a:cs typeface="Arial" panose="020B0604020202020204" pitchFamily="34" charset="0"/>
              </a:rPr>
              <a:t>provides </a:t>
            </a:r>
            <a:r>
              <a:rPr lang="en-US" sz="1600" dirty="0">
                <a:latin typeface="Arial" panose="020B0604020202020204" pitchFamily="34" charset="0"/>
                <a:cs typeface="Arial" panose="020B0604020202020204" pitchFamily="34" charset="0"/>
              </a:rPr>
              <a:t>nature’s own </a:t>
            </a:r>
            <a:r>
              <a:rPr lang="en-US" sz="1600" i="1" dirty="0">
                <a:latin typeface="Arial" panose="020B0604020202020204" pitchFamily="34" charset="0"/>
                <a:cs typeface="Arial" panose="020B0604020202020204" pitchFamily="34" charset="0"/>
              </a:rPr>
              <a:t>Solar Radiation Management System</a:t>
            </a:r>
            <a:r>
              <a:rPr lang="en-US" sz="1600" dirty="0">
                <a:latin typeface="Arial" panose="020B0604020202020204" pitchFamily="34" charset="0"/>
                <a:cs typeface="Arial" panose="020B0604020202020204" pitchFamily="34" charset="0"/>
              </a:rPr>
              <a:t>. This mechanism already exists. It is built in to nature’s own cloud factory. It works very well to stabilize the Earth’s temperature on a long term basis. And, it is free!</a:t>
            </a:r>
          </a:p>
          <a:p>
            <a:r>
              <a:rPr lang="en-US" sz="1600" dirty="0">
                <a:latin typeface="Arial" panose="020B0604020202020204" pitchFamily="34" charset="0"/>
                <a:cs typeface="Arial" panose="020B0604020202020204" pitchFamily="34" charset="0"/>
              </a:rPr>
              <a:t>There is no climate crisis! The IPCC’s claims are simply bad science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IPCC’s mandates for spending trillions of dollars </a:t>
            </a:r>
            <a:r>
              <a:rPr lang="en-US" sz="1600" dirty="0" smtClean="0">
                <a:latin typeface="Arial" panose="020B0604020202020204" pitchFamily="34" charset="0"/>
                <a:cs typeface="Arial" panose="020B0604020202020204" pitchFamily="34" charset="0"/>
              </a:rPr>
              <a:t>represent </a:t>
            </a:r>
            <a:r>
              <a:rPr lang="en-US" sz="1600" dirty="0">
                <a:latin typeface="Arial" panose="020B0604020202020204" pitchFamily="34" charset="0"/>
                <a:cs typeface="Arial" panose="020B0604020202020204" pitchFamily="34" charset="0"/>
              </a:rPr>
              <a:t>a colossal hoax and </a:t>
            </a:r>
            <a:r>
              <a:rPr lang="en-US" sz="1600" dirty="0" smtClean="0">
                <a:latin typeface="Arial" panose="020B0604020202020204" pitchFamily="34" charset="0"/>
                <a:cs typeface="Arial" panose="020B0604020202020204" pitchFamily="34" charset="0"/>
              </a:rPr>
              <a:t>are a </a:t>
            </a:r>
            <a:r>
              <a:rPr lang="en-US" sz="1600" dirty="0">
                <a:latin typeface="Arial" panose="020B0604020202020204" pitchFamily="34" charset="0"/>
                <a:cs typeface="Arial" panose="020B0604020202020204" pitchFamily="34" charset="0"/>
              </a:rPr>
              <a:t>total waste of money</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81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134"/>
            <a:ext cx="10515600" cy="1339852"/>
          </a:xfrm>
        </p:spPr>
        <p:txBody>
          <a:bodyPr>
            <a:noAutofit/>
          </a:bodyPr>
          <a:lstStyle/>
          <a:p>
            <a:pPr algn="ctr"/>
            <a:r>
              <a:rPr lang="en-US" sz="3200" dirty="0" smtClean="0">
                <a:latin typeface="Arial" panose="020B0604020202020204" pitchFamily="34" charset="0"/>
                <a:cs typeface="Arial" panose="020B0604020202020204" pitchFamily="34" charset="0"/>
              </a:rPr>
              <a:t>In this talk I show that the IPCC’s claims are a hoax. Their claims are based on flawed computer modeling, on bad science, and on dishonest data fudging</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84804"/>
            <a:ext cx="10515600" cy="4511221"/>
          </a:xfrm>
        </p:spPr>
        <p:txBody>
          <a:bodyPr>
            <a:noAutofit/>
          </a:bodyPr>
          <a:lstStyle/>
          <a:p>
            <a:r>
              <a:rPr lang="en-US" sz="1400" dirty="0" smtClean="0">
                <a:latin typeface="Arial" panose="020B0604020202020204" pitchFamily="34" charset="0"/>
                <a:cs typeface="Arial" panose="020B0604020202020204" pitchFamily="34" charset="0"/>
              </a:rPr>
              <a:t>The IPCC’s computer-modeling is grossly flawed and does not get anywhere near in accounting for past climate behavior. It is correspondingly totally unreliable in predicting future </a:t>
            </a:r>
            <a:r>
              <a:rPr lang="en-US" sz="1400" dirty="0">
                <a:latin typeface="Arial" panose="020B0604020202020204" pitchFamily="34" charset="0"/>
                <a:cs typeface="Arial" panose="020B0604020202020204" pitchFamily="34" charset="0"/>
              </a:rPr>
              <a:t>climate behavior. </a:t>
            </a:r>
            <a:r>
              <a:rPr lang="en-US" sz="1400" dirty="0" smtClean="0">
                <a:latin typeface="Arial" panose="020B0604020202020204" pitchFamily="34" charset="0"/>
                <a:cs typeface="Arial" panose="020B0604020202020204" pitchFamily="34" charset="0"/>
              </a:rPr>
              <a:t>The quantitative simulations of the sunlight power reflected back into space are grossly wrong. Something is obviously very </a:t>
            </a:r>
            <a:r>
              <a:rPr lang="en-US" sz="1400" dirty="0">
                <a:latin typeface="Arial" panose="020B0604020202020204" pitchFamily="34" charset="0"/>
                <a:cs typeface="Arial" panose="020B0604020202020204" pitchFamily="34" charset="0"/>
              </a:rPr>
              <a:t>wrong with the physics incorporated within </a:t>
            </a:r>
            <a:r>
              <a:rPr lang="en-US" sz="1400" dirty="0" smtClean="0">
                <a:latin typeface="Arial" panose="020B0604020202020204" pitchFamily="34" charset="0"/>
                <a:cs typeface="Arial" panose="020B0604020202020204" pitchFamily="34" charset="0"/>
              </a:rPr>
              <a:t>the computer </a:t>
            </a:r>
            <a:r>
              <a:rPr lang="en-US" sz="1400" dirty="0">
                <a:latin typeface="Arial" panose="020B0604020202020204" pitchFamily="34" charset="0"/>
                <a:cs typeface="Arial" panose="020B0604020202020204" pitchFamily="34" charset="0"/>
              </a:rPr>
              <a:t>models</a:t>
            </a:r>
            <a:r>
              <a:rPr lang="en-US" sz="1400" dirty="0" smtClean="0">
                <a:latin typeface="Arial" panose="020B0604020202020204" pitchFamily="34" charset="0"/>
                <a:cs typeface="Arial" panose="020B0604020202020204" pitchFamily="34" charset="0"/>
              </a:rPr>
              <a:t>. This fact was earlier pointed out by physicist Steve </a:t>
            </a:r>
            <a:r>
              <a:rPr lang="en-US" sz="1400" dirty="0" err="1" smtClean="0">
                <a:latin typeface="Arial" panose="020B0604020202020204" pitchFamily="34" charset="0"/>
                <a:cs typeface="Arial" panose="020B0604020202020204" pitchFamily="34" charset="0"/>
              </a:rPr>
              <a:t>Koonin</a:t>
            </a:r>
            <a:r>
              <a:rPr lang="en-US" sz="1400" dirty="0" smtClean="0">
                <a:latin typeface="Arial" panose="020B0604020202020204" pitchFamily="34" charset="0"/>
                <a:cs typeface="Arial" panose="020B0604020202020204" pitchFamily="34" charset="0"/>
              </a:rPr>
              <a:t> in a recent book. I herein describe additional important deficiencies of the models.</a:t>
            </a:r>
          </a:p>
          <a:p>
            <a:r>
              <a:rPr lang="en-US" sz="1400" dirty="0" smtClean="0">
                <a:latin typeface="Arial" panose="020B0604020202020204" pitchFamily="34" charset="0"/>
                <a:cs typeface="Arial" panose="020B0604020202020204" pitchFamily="34" charset="0"/>
              </a:rPr>
              <a:t>So much for theory. What about experiment? Measuring the power imbalance consists of measuring power-IN, measuring power-OUT and subtracting. Simple enough? Not really. The problem is that power-IN</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and power-OUT are huge numbers, and that the difference between them is miniscule (0.2% of power-IN). That miniscule difference is the net </a:t>
            </a:r>
            <a:r>
              <a:rPr lang="en-US" sz="1400" u="sng" dirty="0" smtClean="0">
                <a:latin typeface="Arial" panose="020B0604020202020204" pitchFamily="34" charset="0"/>
                <a:cs typeface="Arial" panose="020B0604020202020204" pitchFamily="34" charset="0"/>
              </a:rPr>
              <a:t>im</a:t>
            </a:r>
            <a:r>
              <a:rPr lang="en-US" sz="1400" dirty="0" smtClean="0">
                <a:latin typeface="Arial" panose="020B0604020202020204" pitchFamily="34" charset="0"/>
                <a:cs typeface="Arial" panose="020B0604020202020204" pitchFamily="34" charset="0"/>
              </a:rPr>
              <a:t>balance that is sought, both experimentally and theoretically. Unfortunately, it is so small that it is very difficult, if not impossible, to measure. It is much tougher to measure when power-IN and power-OUT are hugely varying in a seemingly </a:t>
            </a:r>
            <a:r>
              <a:rPr lang="en-US" sz="1400" dirty="0">
                <a:latin typeface="Arial" panose="020B0604020202020204" pitchFamily="34" charset="0"/>
                <a:cs typeface="Arial" panose="020B0604020202020204" pitchFamily="34" charset="0"/>
              </a:rPr>
              <a:t>random irreproducible </a:t>
            </a:r>
            <a:r>
              <a:rPr lang="en-US" sz="1400" dirty="0" smtClean="0">
                <a:latin typeface="Arial" panose="020B0604020202020204" pitchFamily="34" charset="0"/>
                <a:cs typeface="Arial" panose="020B0604020202020204" pitchFamily="34" charset="0"/>
              </a:rPr>
              <a:t>fashion, both in time and in space over the surface of the Earth.</a:t>
            </a:r>
          </a:p>
          <a:p>
            <a:r>
              <a:rPr lang="en-US" sz="1400" dirty="0" smtClean="0">
                <a:latin typeface="Arial" panose="020B0604020202020204" pitchFamily="34" charset="0"/>
                <a:cs typeface="Arial" panose="020B0604020202020204" pitchFamily="34" charset="0"/>
              </a:rPr>
              <a:t>I will show that this huge fluctuation, is in fact, a major </a:t>
            </a:r>
            <a:r>
              <a:rPr lang="en-US" sz="1400" dirty="0" smtClean="0">
                <a:latin typeface="Arial" panose="020B0604020202020204" pitchFamily="34" charset="0"/>
                <a:cs typeface="Arial" panose="020B0604020202020204" pitchFamily="34" charset="0"/>
              </a:rPr>
              <a:t>asset </a:t>
            </a:r>
            <a:r>
              <a:rPr lang="en-US" sz="1400" dirty="0" smtClean="0">
                <a:latin typeface="Arial" panose="020B0604020202020204" pitchFamily="34" charset="0"/>
                <a:cs typeface="Arial" panose="020B0604020202020204" pitchFamily="34" charset="0"/>
              </a:rPr>
              <a:t>to the real process that controls the Earth’s climate.</a:t>
            </a:r>
          </a:p>
          <a:p>
            <a:r>
              <a:rPr lang="en-US" sz="1400" dirty="0" smtClean="0">
                <a:latin typeface="Arial" panose="020B0604020202020204" pitchFamily="34" charset="0"/>
                <a:cs typeface="Arial" panose="020B0604020202020204" pitchFamily="34" charset="0"/>
              </a:rPr>
              <a:t>A variety of methods has been employed to measure these powers. They include satellite </a:t>
            </a:r>
            <a:r>
              <a:rPr lang="en-US" sz="1400" dirty="0">
                <a:latin typeface="Arial" panose="020B0604020202020204" pitchFamily="34" charset="0"/>
                <a:cs typeface="Arial" panose="020B0604020202020204" pitchFamily="34" charset="0"/>
              </a:rPr>
              <a:t>radiometry, </a:t>
            </a:r>
            <a:r>
              <a:rPr lang="en-US" sz="1400" dirty="0" smtClean="0">
                <a:latin typeface="Arial" panose="020B0604020202020204" pitchFamily="34" charset="0"/>
                <a:cs typeface="Arial" panose="020B0604020202020204" pitchFamily="34" charset="0"/>
              </a:rPr>
              <a:t>(the ERBE, and CERES Terra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Aqua satellites), </a:t>
            </a:r>
            <a:r>
              <a:rPr lang="en-US" sz="1400" dirty="0">
                <a:latin typeface="Arial" panose="020B0604020202020204" pitchFamily="34" charset="0"/>
                <a:cs typeface="Arial" panose="020B0604020202020204" pitchFamily="34" charset="0"/>
              </a:rPr>
              <a:t>ocean heat content (OHC) measured using the ARGO buoy chain and XBT water sampling by ships, and </a:t>
            </a:r>
            <a:r>
              <a:rPr lang="en-US" sz="1400" dirty="0" smtClean="0">
                <a:latin typeface="Arial" panose="020B0604020202020204" pitchFamily="34" charset="0"/>
                <a:cs typeface="Arial" panose="020B0604020202020204" pitchFamily="34" charset="0"/>
              </a:rPr>
              <a:t>finally by ground </a:t>
            </a:r>
            <a:r>
              <a:rPr lang="en-US" sz="1400" dirty="0">
                <a:latin typeface="Arial" panose="020B0604020202020204" pitchFamily="34" charset="0"/>
                <a:cs typeface="Arial" panose="020B0604020202020204" pitchFamily="34" charset="0"/>
              </a:rPr>
              <a:t>sunlight observations using the Baseline Surface Radiation Network (BSRN).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various measured values are all in wild disagreement with </a:t>
            </a:r>
            <a:r>
              <a:rPr lang="en-US" sz="1400" dirty="0">
                <a:latin typeface="Arial" panose="020B0604020202020204" pitchFamily="34" charset="0"/>
                <a:cs typeface="Arial" panose="020B0604020202020204" pitchFamily="34" charset="0"/>
              </a:rPr>
              <a:t>each other. </a:t>
            </a:r>
            <a:r>
              <a:rPr lang="en-US" sz="1400" u="sng" dirty="0">
                <a:latin typeface="Arial" panose="020B0604020202020204" pitchFamily="34" charset="0"/>
                <a:cs typeface="Arial" panose="020B0604020202020204" pitchFamily="34" charset="0"/>
              </a:rPr>
              <a:t>Importantly, none of the </a:t>
            </a:r>
            <a:r>
              <a:rPr lang="en-US" sz="1400" u="sng" dirty="0" smtClean="0">
                <a:latin typeface="Arial" panose="020B0604020202020204" pitchFamily="34" charset="0"/>
                <a:cs typeface="Arial" panose="020B0604020202020204" pitchFamily="34" charset="0"/>
              </a:rPr>
              <a:t>reported data actually </a:t>
            </a:r>
            <a:r>
              <a:rPr lang="en-US" sz="1400" u="sng" dirty="0">
                <a:latin typeface="Arial" panose="020B0604020202020204" pitchFamily="34" charset="0"/>
                <a:cs typeface="Arial" panose="020B0604020202020204" pitchFamily="34" charset="0"/>
              </a:rPr>
              <a:t>show a convincing net warming power imbalance. </a:t>
            </a:r>
            <a:r>
              <a:rPr lang="en-US" sz="1400" u="sng" dirty="0" smtClean="0">
                <a:latin typeface="Arial" panose="020B0604020202020204" pitchFamily="34" charset="0"/>
                <a:cs typeface="Arial" panose="020B0604020202020204" pitchFamily="34" charset="0"/>
              </a:rPr>
              <a:t>Importantly, much </a:t>
            </a:r>
            <a:r>
              <a:rPr lang="en-US" sz="1400" u="sng" dirty="0">
                <a:latin typeface="Arial" panose="020B0604020202020204" pitchFamily="34" charset="0"/>
                <a:cs typeface="Arial" panose="020B0604020202020204" pitchFamily="34" charset="0"/>
              </a:rPr>
              <a:t>of the reported data are </a:t>
            </a:r>
            <a:r>
              <a:rPr lang="en-US" sz="1400" u="sng" dirty="0" smtClean="0">
                <a:latin typeface="Arial" panose="020B0604020202020204" pitchFamily="34" charset="0"/>
                <a:cs typeface="Arial" panose="020B0604020202020204" pitchFamily="34" charset="0"/>
              </a:rPr>
              <a:t>totally fudged </a:t>
            </a:r>
            <a:r>
              <a:rPr lang="en-US" sz="1400" u="sng" dirty="0">
                <a:latin typeface="Arial" panose="020B0604020202020204" pitchFamily="34" charset="0"/>
                <a:cs typeface="Arial" panose="020B0604020202020204" pitchFamily="34" charset="0"/>
              </a:rPr>
              <a:t>in a manner that </a:t>
            </a:r>
            <a:r>
              <a:rPr lang="en-US" sz="1400" u="sng" dirty="0" smtClean="0">
                <a:latin typeface="Arial" panose="020B0604020202020204" pitchFamily="34" charset="0"/>
                <a:cs typeface="Arial" panose="020B0604020202020204" pitchFamily="34" charset="0"/>
              </a:rPr>
              <a:t>dishonestly changes </a:t>
            </a:r>
            <a:r>
              <a:rPr lang="en-US" sz="1400" u="sng" dirty="0">
                <a:latin typeface="Arial" panose="020B0604020202020204" pitchFamily="34" charset="0"/>
                <a:cs typeface="Arial" panose="020B0604020202020204" pitchFamily="34" charset="0"/>
              </a:rPr>
              <a:t>them from showing no warming to </a:t>
            </a:r>
            <a:r>
              <a:rPr lang="en-US" sz="1400" u="sng" dirty="0" smtClean="0">
                <a:latin typeface="Arial" panose="020B0604020202020204" pitchFamily="34" charset="0"/>
                <a:cs typeface="Arial" panose="020B0604020202020204" pitchFamily="34" charset="0"/>
              </a:rPr>
              <a:t>showing warming</a:t>
            </a:r>
            <a:r>
              <a:rPr lang="en-US" sz="1400" u="sng" dirty="0">
                <a:latin typeface="Arial" panose="020B0604020202020204" pitchFamily="34" charset="0"/>
                <a:cs typeface="Arial" panose="020B0604020202020204" pitchFamily="34" charset="0"/>
              </a:rPr>
              <a:t>! </a:t>
            </a:r>
            <a:endParaRPr lang="en-US" sz="1400" u="sng"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NOAA’s own presented data disprove their claims that the frequency of extreme weather events is increasing.</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72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6975"/>
          </a:xfrm>
        </p:spPr>
        <p:txBody>
          <a:bodyPr>
            <a:noAutofit/>
          </a:bodyPr>
          <a:lstStyle/>
          <a:p>
            <a:pPr algn="ctr"/>
            <a:r>
              <a:rPr lang="en-US" sz="3400" dirty="0" smtClean="0">
                <a:latin typeface="Arial" panose="020B0604020202020204" pitchFamily="34" charset="0"/>
                <a:cs typeface="Arial" panose="020B0604020202020204" pitchFamily="34" charset="0"/>
              </a:rPr>
              <a:t>In this talk I also introduce the cloud-thermostat mechanism. It uses correct physics.</a:t>
            </a:r>
            <a:endParaRPr lang="en-US" sz="3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771118"/>
          </a:xfrm>
        </p:spPr>
        <p:txBody>
          <a:bodyPr>
            <a:normAutofit fontScale="85000" lnSpcReduction="10000"/>
          </a:bodyPr>
          <a:lstStyle/>
          <a:p>
            <a:r>
              <a:rPr lang="en-US" sz="1800" dirty="0" smtClean="0">
                <a:latin typeface="Arial" panose="020B0604020202020204" pitchFamily="34" charset="0"/>
                <a:cs typeface="Arial" panose="020B0604020202020204" pitchFamily="34" charset="0"/>
              </a:rPr>
              <a:t>I show </a:t>
            </a:r>
            <a:r>
              <a:rPr lang="en-US" sz="1800" dirty="0">
                <a:latin typeface="Arial" panose="020B0604020202020204" pitchFamily="34" charset="0"/>
                <a:cs typeface="Arial" panose="020B0604020202020204" pitchFamily="34" charset="0"/>
              </a:rPr>
              <a:t>that </a:t>
            </a:r>
            <a:r>
              <a:rPr lang="en-US" sz="1800" dirty="0" smtClean="0">
                <a:latin typeface="Arial" panose="020B0604020202020204" pitchFamily="34" charset="0"/>
                <a:cs typeface="Arial" panose="020B0604020202020204" pitchFamily="34" charset="0"/>
              </a:rPr>
              <a:t>the cloud-thermostat provides </a:t>
            </a:r>
            <a:r>
              <a:rPr lang="en-US" sz="1800" dirty="0">
                <a:latin typeface="Arial" panose="020B0604020202020204" pitchFamily="34" charset="0"/>
                <a:cs typeface="Arial" panose="020B0604020202020204" pitchFamily="34" charset="0"/>
              </a:rPr>
              <a:t>the dominant mechanism </a:t>
            </a:r>
            <a:r>
              <a:rPr lang="en-US" sz="1800" dirty="0" smtClean="0">
                <a:latin typeface="Arial" panose="020B0604020202020204" pitchFamily="34" charset="0"/>
                <a:cs typeface="Arial" panose="020B0604020202020204" pitchFamily="34" charset="0"/>
              </a:rPr>
              <a:t>that is controlling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Earth’s climate.</a:t>
            </a:r>
          </a:p>
          <a:p>
            <a:r>
              <a:rPr lang="en-US" sz="1800" dirty="0" smtClean="0">
                <a:latin typeface="Arial" panose="020B0604020202020204" pitchFamily="34" charset="0"/>
                <a:cs typeface="Arial" panose="020B0604020202020204" pitchFamily="34" charset="0"/>
              </a:rPr>
              <a:t>I further </a:t>
            </a:r>
            <a:r>
              <a:rPr lang="en-US" sz="1800" dirty="0">
                <a:latin typeface="Arial" panose="020B0604020202020204" pitchFamily="34" charset="0"/>
                <a:cs typeface="Arial" panose="020B0604020202020204" pitchFamily="34" charset="0"/>
              </a:rPr>
              <a:t>show that the cloud-thermostat mechanism </a:t>
            </a:r>
            <a:r>
              <a:rPr lang="en-US" sz="1800" dirty="0" smtClean="0">
                <a:latin typeface="Arial" panose="020B0604020202020204" pitchFamily="34" charset="0"/>
                <a:cs typeface="Arial" panose="020B0604020202020204" pitchFamily="34" charset="0"/>
              </a:rPr>
              <a:t>provides very </a:t>
            </a:r>
            <a:r>
              <a:rPr lang="en-US" sz="1800" dirty="0">
                <a:latin typeface="Arial" panose="020B0604020202020204" pitchFamily="34" charset="0"/>
                <a:cs typeface="Arial" panose="020B0604020202020204" pitchFamily="34" charset="0"/>
              </a:rPr>
              <a:t>powerful feedback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stabilizes </a:t>
            </a:r>
            <a:r>
              <a:rPr lang="en-US" sz="1800" dirty="0" smtClean="0">
                <a:latin typeface="Arial" panose="020B0604020202020204" pitchFamily="34" charset="0"/>
                <a:cs typeface="Arial" panose="020B0604020202020204" pitchFamily="34" charset="0"/>
              </a:rPr>
              <a:t>the Earth’s climate and temperature. It great strength obtains from the observed large fluctuation of the Earth’s power imbalance.</a:t>
            </a:r>
          </a:p>
          <a:p>
            <a:r>
              <a:rPr lang="en-US" sz="1800" dirty="0" smtClean="0">
                <a:latin typeface="Arial" panose="020B0604020202020204" pitchFamily="34" charset="0"/>
                <a:cs typeface="Arial" panose="020B0604020202020204" pitchFamily="34" charset="0"/>
              </a:rPr>
              <a:t>In preparation for the introduction of this model, I describe important</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underappreciated</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but </a:t>
            </a:r>
            <a:r>
              <a:rPr lang="en-US" sz="1800" dirty="0">
                <a:latin typeface="Arial" panose="020B0604020202020204" pitchFamily="34" charset="0"/>
                <a:cs typeface="Arial" panose="020B0604020202020204" pitchFamily="34" charset="0"/>
              </a:rPr>
              <a:t>conspicuous properties of clouds - their </a:t>
            </a:r>
            <a:r>
              <a:rPr lang="en-US" sz="1800" dirty="0" smtClean="0">
                <a:latin typeface="Arial" panose="020B0604020202020204" pitchFamily="34" charset="0"/>
                <a:cs typeface="Arial" panose="020B0604020202020204" pitchFamily="34" charset="0"/>
              </a:rPr>
              <a:t>variability </a:t>
            </a:r>
            <a:r>
              <a:rPr lang="en-US" sz="1800" dirty="0">
                <a:latin typeface="Arial" panose="020B0604020202020204" pitchFamily="34" charset="0"/>
                <a:cs typeface="Arial" panose="020B0604020202020204" pitchFamily="34" charset="0"/>
              </a:rPr>
              <a:t>and their strong reflectivity of sunlight (SW radiation). </a:t>
            </a:r>
            <a:endParaRPr lang="en-US" sz="1800" dirty="0" smtClean="0">
              <a:latin typeface="Arial" panose="020B0604020202020204" pitchFamily="34" charset="0"/>
              <a:cs typeface="Arial" panose="020B0604020202020204" pitchFamily="34" charset="0"/>
            </a:endParaRPr>
          </a:p>
          <a:p>
            <a:r>
              <a:rPr lang="en-US" sz="1800" u="sng" dirty="0" smtClean="0">
                <a:latin typeface="Arial" panose="020B0604020202020204" pitchFamily="34" charset="0"/>
                <a:cs typeface="Arial" panose="020B0604020202020204" pitchFamily="34" charset="0"/>
              </a:rPr>
              <a:t>I show that the </a:t>
            </a:r>
            <a:r>
              <a:rPr lang="en-US" sz="1800" u="sng" dirty="0">
                <a:latin typeface="Arial" panose="020B0604020202020204" pitchFamily="34" charset="0"/>
                <a:cs typeface="Arial" panose="020B0604020202020204" pitchFamily="34" charset="0"/>
              </a:rPr>
              <a:t>cloud-thermostat mechanism involves </a:t>
            </a:r>
            <a:r>
              <a:rPr lang="en-US" sz="1800" u="sng" dirty="0" smtClean="0">
                <a:latin typeface="Arial" panose="020B0604020202020204" pitchFamily="34" charset="0"/>
                <a:cs typeface="Arial" panose="020B0604020202020204" pitchFamily="34" charset="0"/>
              </a:rPr>
              <a:t>the dominant use of sunlight energy by the planet.</a:t>
            </a:r>
          </a:p>
          <a:p>
            <a:r>
              <a:rPr lang="en-US" sz="1800" dirty="0" smtClean="0">
                <a:latin typeface="Arial" panose="020B0604020202020204" pitchFamily="34" charset="0"/>
                <a:cs typeface="Arial" panose="020B0604020202020204" pitchFamily="34" charset="0"/>
              </a:rPr>
              <a:t>Via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cloud-thermostat </a:t>
            </a:r>
            <a:r>
              <a:rPr lang="en-US" sz="1800" dirty="0">
                <a:latin typeface="Arial" panose="020B0604020202020204" pitchFamily="34" charset="0"/>
                <a:cs typeface="Arial" panose="020B0604020202020204" pitchFamily="34" charset="0"/>
              </a:rPr>
              <a:t>mechanism, clouds modulate the outgoing Shortwave power and therefore control the Earth’s power imbalance, minimally </a:t>
            </a:r>
            <a:r>
              <a:rPr lang="en-US" sz="1800" dirty="0" smtClean="0">
                <a:latin typeface="Arial" panose="020B0604020202020204" pitchFamily="34" charset="0"/>
                <a:cs typeface="Arial" panose="020B0604020202020204" pitchFamily="34" charset="0"/>
              </a:rPr>
              <a:t>with </a:t>
            </a:r>
            <a:r>
              <a:rPr lang="en-US" sz="1800" dirty="0">
                <a:latin typeface="Arial" panose="020B0604020202020204" pitchFamily="34" charset="0"/>
                <a:cs typeface="Arial" panose="020B0604020202020204" pitchFamily="34" charset="0"/>
              </a:rPr>
              <a:t>a 18 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available power range, which is </a:t>
            </a:r>
            <a:r>
              <a:rPr lang="en-US" sz="1800" dirty="0" smtClean="0">
                <a:latin typeface="Arial" panose="020B0604020202020204" pitchFamily="34" charset="0"/>
                <a:cs typeface="Arial" panose="020B0604020202020204" pitchFamily="34" charset="0"/>
              </a:rPr>
              <a:t>minimally 26 </a:t>
            </a:r>
            <a:r>
              <a:rPr lang="en-US" sz="1800" dirty="0">
                <a:latin typeface="Arial" panose="020B0604020202020204" pitchFamily="34" charset="0"/>
                <a:cs typeface="Arial" panose="020B0604020202020204" pitchFamily="34" charset="0"/>
              </a:rPr>
              <a:t>times the IPCC’s 0.7 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claimed power imbalance, and 45 times the IPCC’s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0.2 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power imbalance </a:t>
            </a:r>
            <a:r>
              <a:rPr lang="en-US" sz="1800" dirty="0" smtClean="0">
                <a:latin typeface="Arial" panose="020B0604020202020204" pitchFamily="34" charset="0"/>
                <a:cs typeface="Arial" panose="020B0604020202020204" pitchFamily="34" charset="0"/>
              </a:rPr>
              <a:t>two-sigma error </a:t>
            </a:r>
            <a:r>
              <a:rPr lang="en-US" sz="1800" dirty="0">
                <a:latin typeface="Arial" panose="020B0604020202020204" pitchFamily="34" charset="0"/>
                <a:cs typeface="Arial" panose="020B0604020202020204" pitchFamily="34" charset="0"/>
              </a:rPr>
              <a:t>range</a:t>
            </a:r>
            <a:r>
              <a:rPr lang="en-US" sz="1800" dirty="0" smtClean="0">
                <a:latin typeface="Arial" panose="020B0604020202020204" pitchFamily="34" charset="0"/>
                <a:cs typeface="Arial" panose="020B0604020202020204" pitchFamily="34" charset="0"/>
              </a:rPr>
              <a:t>. </a:t>
            </a:r>
          </a:p>
          <a:p>
            <a:r>
              <a:rPr lang="en-US" sz="1800" dirty="0" smtClean="0">
                <a:latin typeface="Arial" panose="020B0604020202020204" pitchFamily="34" charset="0"/>
                <a:cs typeface="Arial" panose="020B0604020202020204" pitchFamily="34" charset="0"/>
              </a:rPr>
              <a:t>The above numbers use the IPCC’s assumed data parameters. With more realistic assumptions</a:t>
            </a:r>
            <a:r>
              <a:rPr lang="en-US" sz="1800" dirty="0">
                <a:latin typeface="Arial" panose="020B0604020202020204" pitchFamily="34" charset="0"/>
                <a:cs typeface="Arial" panose="020B0604020202020204" pitchFamily="34" charset="0"/>
              </a:rPr>
              <a:t>, the cloud-thermostat mechanism </a:t>
            </a:r>
            <a:r>
              <a:rPr lang="en-US" sz="1800" dirty="0" smtClean="0">
                <a:latin typeface="Arial" panose="020B0604020202020204" pitchFamily="34" charset="0"/>
                <a:cs typeface="Arial" panose="020B0604020202020204" pitchFamily="34" charset="0"/>
              </a:rPr>
              <a:t>controls </a:t>
            </a:r>
            <a:r>
              <a:rPr lang="en-US" sz="1800" dirty="0">
                <a:latin typeface="Arial" panose="020B0604020202020204" pitchFamily="34" charset="0"/>
                <a:cs typeface="Arial" panose="020B0604020202020204" pitchFamily="34" charset="0"/>
              </a:rPr>
              <a:t>the Earth’s power </a:t>
            </a:r>
            <a:r>
              <a:rPr lang="en-US" sz="1800" dirty="0" smtClean="0">
                <a:latin typeface="Arial" panose="020B0604020202020204" pitchFamily="34" charset="0"/>
                <a:cs typeface="Arial" panose="020B0604020202020204" pitchFamily="34" charset="0"/>
              </a:rPr>
              <a:t>imbalance with </a:t>
            </a:r>
            <a:r>
              <a:rPr lang="en-US" sz="1800" dirty="0">
                <a:latin typeface="Arial" panose="020B0604020202020204" pitchFamily="34" charset="0"/>
                <a:cs typeface="Arial" panose="020B0604020202020204" pitchFamily="34" charset="0"/>
              </a:rPr>
              <a:t>a </a:t>
            </a:r>
            <a:r>
              <a:rPr lang="en-US" sz="1800" dirty="0" smtClean="0">
                <a:latin typeface="Arial" panose="020B0604020202020204" pitchFamily="34" charset="0"/>
                <a:cs typeface="Arial" panose="020B0604020202020204" pitchFamily="34" charset="0"/>
              </a:rPr>
              <a:t>77 </a:t>
            </a:r>
            <a:r>
              <a:rPr lang="en-US" sz="1800" dirty="0">
                <a:latin typeface="Arial" panose="020B0604020202020204" pitchFamily="34" charset="0"/>
                <a:cs typeface="Arial" panose="020B0604020202020204" pitchFamily="34" charset="0"/>
              </a:rPr>
              <a:t>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available power range, which is </a:t>
            </a:r>
            <a:r>
              <a:rPr lang="en-US" sz="1800" dirty="0" smtClean="0">
                <a:latin typeface="Arial" panose="020B0604020202020204" pitchFamily="34" charset="0"/>
                <a:cs typeface="Arial" panose="020B0604020202020204" pitchFamily="34" charset="0"/>
              </a:rPr>
              <a:t>110 times bigger than the </a:t>
            </a:r>
            <a:r>
              <a:rPr lang="en-US" sz="1800" dirty="0">
                <a:latin typeface="Arial" panose="020B0604020202020204" pitchFamily="34" charset="0"/>
                <a:cs typeface="Arial" panose="020B0604020202020204" pitchFamily="34" charset="0"/>
              </a:rPr>
              <a:t>IPCC’s 0.7 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claimed power imbalance, and </a:t>
            </a:r>
            <a:r>
              <a:rPr lang="en-US" sz="1800" dirty="0" smtClean="0">
                <a:latin typeface="Arial" panose="020B0604020202020204" pitchFamily="34" charset="0"/>
                <a:cs typeface="Arial" panose="020B0604020202020204" pitchFamily="34" charset="0"/>
              </a:rPr>
              <a:t>770 </a:t>
            </a:r>
            <a:r>
              <a:rPr lang="en-US" sz="1800" dirty="0">
                <a:latin typeface="Arial" panose="020B0604020202020204" pitchFamily="34" charset="0"/>
                <a:cs typeface="Arial" panose="020B0604020202020204" pitchFamily="34" charset="0"/>
              </a:rPr>
              <a:t>times </a:t>
            </a:r>
            <a:r>
              <a:rPr lang="en-US" sz="1800" dirty="0" smtClean="0">
                <a:latin typeface="Arial" panose="020B0604020202020204" pitchFamily="34" charset="0"/>
                <a:cs typeface="Arial" panose="020B0604020202020204" pitchFamily="34" charset="0"/>
              </a:rPr>
              <a:t>bigger than the </a:t>
            </a:r>
            <a:r>
              <a:rPr lang="en-US" sz="1800" dirty="0">
                <a:latin typeface="Arial" panose="020B0604020202020204" pitchFamily="34" charset="0"/>
                <a:cs typeface="Arial" panose="020B0604020202020204" pitchFamily="34" charset="0"/>
              </a:rPr>
              <a:t>IPCC’s </a:t>
            </a:r>
            <a:r>
              <a:rPr lang="en-US" sz="1800" dirty="0" smtClean="0">
                <a:latin typeface="Arial" panose="020B0604020202020204" pitchFamily="34" charset="0"/>
                <a:cs typeface="Arial" panose="020B0604020202020204" pitchFamily="34" charset="0"/>
              </a:rPr>
              <a:t>± 0.1 </a:t>
            </a:r>
            <a:r>
              <a:rPr lang="en-US" sz="1800" dirty="0">
                <a:latin typeface="Arial" panose="020B0604020202020204" pitchFamily="34" charset="0"/>
                <a:cs typeface="Arial" panose="020B0604020202020204" pitchFamily="34" charset="0"/>
              </a:rPr>
              <a:t>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one-sigma power-imbalance </a:t>
            </a:r>
            <a:r>
              <a:rPr lang="en-US" sz="1800" dirty="0">
                <a:latin typeface="Arial" panose="020B0604020202020204" pitchFamily="34" charset="0"/>
                <a:cs typeface="Arial" panose="020B0604020202020204" pitchFamily="34" charset="0"/>
              </a:rPr>
              <a:t>error range. </a:t>
            </a:r>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 </a:t>
            </a:r>
            <a:r>
              <a:rPr lang="en-US" sz="1800" dirty="0" smtClean="0">
                <a:latin typeface="Arial" panose="020B0604020202020204" pitchFamily="34" charset="0"/>
                <a:cs typeface="Arial" panose="020B0604020202020204" pitchFamily="34" charset="0"/>
              </a:rPr>
              <a:t>show </a:t>
            </a:r>
            <a:r>
              <a:rPr lang="en-US" sz="1800" dirty="0">
                <a:latin typeface="Arial" panose="020B0604020202020204" pitchFamily="34" charset="0"/>
                <a:cs typeface="Arial" panose="020B0604020202020204" pitchFamily="34" charset="0"/>
              </a:rPr>
              <a:t>that when the cloud-thermostat mechanism is viewed as a form of </a:t>
            </a:r>
            <a:r>
              <a:rPr lang="en-US" sz="1800" dirty="0" smtClean="0">
                <a:latin typeface="Arial" panose="020B0604020202020204" pitchFamily="34" charset="0"/>
                <a:cs typeface="Arial" panose="020B0604020202020204" pitchFamily="34" charset="0"/>
              </a:rPr>
              <a:t>climate-stabilizing </a:t>
            </a:r>
            <a:r>
              <a:rPr lang="en-US" sz="1800" dirty="0">
                <a:latin typeface="Arial" panose="020B0604020202020204" pitchFamily="34" charset="0"/>
                <a:cs typeface="Arial" panose="020B0604020202020204" pitchFamily="34" charset="0"/>
              </a:rPr>
              <a:t>negative feedback, it is by far the most powerful of any such mechanism heretofore considered.  </a:t>
            </a:r>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IPCC estimates that the </a:t>
            </a:r>
            <a:r>
              <a:rPr lang="en-US" sz="1800" u="sng" dirty="0">
                <a:latin typeface="Arial" panose="020B0604020202020204" pitchFamily="34" charset="0"/>
                <a:cs typeface="Arial" panose="020B0604020202020204" pitchFamily="34" charset="0"/>
              </a:rPr>
              <a:t>net stabilizing feedback strength</a:t>
            </a:r>
            <a:r>
              <a:rPr lang="en-US" sz="1800" dirty="0">
                <a:latin typeface="Arial" panose="020B0604020202020204" pitchFamily="34" charset="0"/>
                <a:cs typeface="Arial" panose="020B0604020202020204" pitchFamily="34" charset="0"/>
              </a:rPr>
              <a:t> or the Earth’s climate, including the destabilizing feedback strength of greenhouses is about -1 W/m</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/ºC</a:t>
            </a:r>
            <a:r>
              <a:rPr lang="en-US" sz="1800"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I show that the cloud </a:t>
            </a:r>
            <a:r>
              <a:rPr lang="en-US" sz="1800" dirty="0">
                <a:latin typeface="Arial" panose="020B0604020202020204" pitchFamily="34" charset="0"/>
                <a:cs typeface="Arial" panose="020B0604020202020204" pitchFamily="34" charset="0"/>
              </a:rPr>
              <a:t>thermostat feedback increases the </a:t>
            </a:r>
            <a:r>
              <a:rPr lang="en-US" sz="1800" u="sng" dirty="0">
                <a:latin typeface="Arial" panose="020B0604020202020204" pitchFamily="34" charset="0"/>
                <a:cs typeface="Arial" panose="020B0604020202020204" pitchFamily="34" charset="0"/>
              </a:rPr>
              <a:t>net </a:t>
            </a:r>
            <a:r>
              <a:rPr lang="en-US" sz="1800" u="sng" dirty="0" smtClean="0">
                <a:latin typeface="Arial" panose="020B0604020202020204" pitchFamily="34" charset="0"/>
                <a:cs typeface="Arial" panose="020B0604020202020204" pitchFamily="34" charset="0"/>
              </a:rPr>
              <a:t>natural stabilizing </a:t>
            </a:r>
            <a:r>
              <a:rPr lang="en-US" sz="1800" u="sng" dirty="0">
                <a:latin typeface="Arial" panose="020B0604020202020204" pitchFamily="34" charset="0"/>
                <a:cs typeface="Arial" panose="020B0604020202020204" pitchFamily="34" charset="0"/>
              </a:rPr>
              <a:t>feedback strength</a:t>
            </a:r>
            <a:r>
              <a:rPr lang="en-US" sz="1800" dirty="0">
                <a:latin typeface="Arial" panose="020B0604020202020204" pitchFamily="34" charset="0"/>
                <a:cs typeface="Arial" panose="020B0604020202020204" pitchFamily="34" charset="0"/>
              </a:rPr>
              <a:t> to about </a:t>
            </a:r>
            <a:r>
              <a:rPr lang="en-US" sz="1800" dirty="0" smtClean="0">
                <a:latin typeface="Arial" panose="020B0604020202020204" pitchFamily="34" charset="0"/>
                <a:cs typeface="Arial" panose="020B0604020202020204" pitchFamily="34" charset="0"/>
              </a:rPr>
              <a:t>anywhere between -7 W/m</a:t>
            </a:r>
            <a:r>
              <a:rPr lang="en-US" sz="1800" baseline="30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/ºC and </a:t>
            </a:r>
            <a:r>
              <a:rPr lang="en-US" sz="1800" dirty="0">
                <a:latin typeface="Arial" panose="020B0604020202020204" pitchFamily="34" charset="0"/>
                <a:cs typeface="Arial" panose="020B0604020202020204" pitchFamily="34" charset="0"/>
              </a:rPr>
              <a:t>-14 </a:t>
            </a:r>
            <a:r>
              <a:rPr lang="en-US" sz="1800" dirty="0" smtClean="0">
                <a:latin typeface="Arial" panose="020B0604020202020204" pitchFamily="34" charset="0"/>
                <a:cs typeface="Arial" panose="020B0604020202020204" pitchFamily="34" charset="0"/>
              </a:rPr>
              <a:t>W/m</a:t>
            </a:r>
            <a:r>
              <a:rPr lang="en-US" sz="1800" baseline="30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/ºC, depending on the assumptions used.</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06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92225"/>
          </a:xfrm>
        </p:spPr>
        <p:txBody>
          <a:bodyPr>
            <a:normAutofit/>
          </a:bodyPr>
          <a:lstStyle/>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IPCC’s AR5 2013 </a:t>
            </a:r>
            <a:r>
              <a:rPr lang="en-US" sz="2400" dirty="0" smtClean="0">
                <a:latin typeface="Arial" panose="020B0604020202020204" pitchFamily="34" charset="0"/>
                <a:cs typeface="Arial" panose="020B0604020202020204" pitchFamily="34" charset="0"/>
              </a:rPr>
              <a:t>report uses the various </a:t>
            </a:r>
            <a:r>
              <a:rPr lang="en-US" sz="2400" dirty="0">
                <a:latin typeface="Arial" panose="020B0604020202020204" pitchFamily="34" charset="0"/>
                <a:cs typeface="Arial" panose="020B0604020202020204" pitchFamily="34" charset="0"/>
              </a:rPr>
              <a:t>CMIP5 </a:t>
            </a:r>
            <a:r>
              <a:rPr lang="en-US" sz="2400" dirty="0" smtClean="0">
                <a:latin typeface="Arial" panose="020B0604020202020204" pitchFamily="34" charset="0"/>
                <a:cs typeface="Arial" panose="020B0604020202020204" pitchFamily="34" charset="0"/>
              </a:rPr>
              <a:t>computer model results. They evidence huge disparities among themselves in their predictions. The also do not agree with past-temperature measurements.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5052331"/>
            <a:ext cx="5267325" cy="606879"/>
          </a:xfrm>
        </p:spPr>
        <p:txBody>
          <a:bodyPr>
            <a:noAutofit/>
          </a:bodyPr>
          <a:lstStyle/>
          <a:p>
            <a:pPr marL="0" indent="0">
              <a:buNone/>
            </a:pPr>
            <a:r>
              <a:rPr lang="en-US" sz="1600" dirty="0" smtClean="0"/>
              <a:t>Figure copied from the </a:t>
            </a:r>
            <a:r>
              <a:rPr lang="en-US" sz="1600" dirty="0" smtClean="0">
                <a:latin typeface="Arial" panose="020B0604020202020204" pitchFamily="34" charset="0"/>
                <a:cs typeface="Arial" panose="020B0604020202020204" pitchFamily="34" charset="0"/>
              </a:rPr>
              <a:t>IPCC’s </a:t>
            </a:r>
            <a:r>
              <a:rPr lang="en-US" sz="1600" dirty="0">
                <a:latin typeface="Arial" panose="020B0604020202020204" pitchFamily="34" charset="0"/>
                <a:cs typeface="Arial" panose="020B0604020202020204" pitchFamily="34" charset="0"/>
              </a:rPr>
              <a:t>IPCC’s AR5 (2013) </a:t>
            </a:r>
            <a:r>
              <a:rPr lang="en-US" sz="1600" dirty="0" smtClean="0">
                <a:latin typeface="Arial" panose="020B0604020202020204" pitchFamily="34" charset="0"/>
                <a:cs typeface="Arial" panose="020B0604020202020204" pitchFamily="34" charset="0"/>
              </a:rPr>
              <a:t>Figure 11.25, and from </a:t>
            </a:r>
            <a:r>
              <a:rPr lang="en-US" sz="1600" dirty="0"/>
              <a:t>N. </a:t>
            </a:r>
            <a:r>
              <a:rPr lang="en-US" sz="1600" dirty="0" err="1"/>
              <a:t>Jeevannjee</a:t>
            </a:r>
            <a:r>
              <a:rPr lang="en-US" sz="1600" dirty="0"/>
              <a:t>, </a:t>
            </a:r>
            <a:r>
              <a:rPr lang="en-US" sz="1600" dirty="0" smtClean="0"/>
              <a:t>APS News (2023).</a:t>
            </a:r>
            <a:endParaRPr lang="en-US" sz="1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012" b="25263"/>
          <a:stretch/>
        </p:blipFill>
        <p:spPr>
          <a:xfrm>
            <a:off x="691588" y="2059913"/>
            <a:ext cx="5843103" cy="2914858"/>
          </a:xfrm>
          <a:prstGeom prst="rect">
            <a:avLst/>
          </a:prstGeom>
        </p:spPr>
      </p:pic>
      <p:sp>
        <p:nvSpPr>
          <p:cNvPr id="5" name="TextBox 4"/>
          <p:cNvSpPr txBox="1"/>
          <p:nvPr/>
        </p:nvSpPr>
        <p:spPr>
          <a:xfrm>
            <a:off x="6534691" y="1678913"/>
            <a:ext cx="4632870" cy="3970318"/>
          </a:xfrm>
          <a:prstGeom prst="rect">
            <a:avLst/>
          </a:prstGeom>
          <a:noFill/>
        </p:spPr>
        <p:txBody>
          <a:bodyPr wrap="square" rtlCol="0">
            <a:spAutoFit/>
          </a:bodyPr>
          <a:lstStyle/>
          <a:p>
            <a:pPr marL="285750" indent="-285750">
              <a:buFont typeface="Wingdings" panose="05000000000000000000" pitchFamily="2" charset="2"/>
              <a:buChar char="ß"/>
            </a:pPr>
            <a:r>
              <a:rPr lang="en-US" sz="1200" dirty="0" smtClean="0">
                <a:latin typeface="Arial" panose="020B0604020202020204" pitchFamily="34" charset="0"/>
                <a:cs typeface="Arial" panose="020B0604020202020204" pitchFamily="34" charset="0"/>
              </a:rPr>
              <a:t>This graph is  </a:t>
            </a:r>
            <a:r>
              <a:rPr lang="en-US" sz="1200" dirty="0">
                <a:latin typeface="Arial" panose="020B0604020202020204" pitchFamily="34" charset="0"/>
                <a:cs typeface="Arial" panose="020B0604020202020204" pitchFamily="34" charset="0"/>
              </a:rPr>
              <a:t>from the IPCC’s </a:t>
            </a:r>
            <a:r>
              <a:rPr lang="en-US" sz="1200" dirty="0" err="1">
                <a:latin typeface="Arial" panose="020B0604020202020204" pitchFamily="34" charset="0"/>
                <a:cs typeface="Arial" panose="020B0604020202020204" pitchFamily="34" charset="0"/>
              </a:rPr>
              <a:t>IPCC’s</a:t>
            </a:r>
            <a:r>
              <a:rPr lang="en-US" sz="1200" dirty="0">
                <a:latin typeface="Arial" panose="020B0604020202020204" pitchFamily="34" charset="0"/>
                <a:cs typeface="Arial" panose="020B0604020202020204" pitchFamily="34" charset="0"/>
              </a:rPr>
              <a:t> AR5 </a:t>
            </a:r>
            <a:r>
              <a:rPr lang="en-US" sz="1200" dirty="0" smtClean="0">
                <a:latin typeface="Arial" panose="020B0604020202020204" pitchFamily="34" charset="0"/>
                <a:cs typeface="Arial" panose="020B0604020202020204" pitchFamily="34" charset="0"/>
              </a:rPr>
              <a:t>(2013) report. It shows the “temperature anomaly</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as a function of year as calculated by using more </a:t>
            </a:r>
            <a:r>
              <a:rPr lang="en-US" sz="1200" dirty="0">
                <a:latin typeface="Arial" panose="020B0604020202020204" pitchFamily="34" charset="0"/>
                <a:cs typeface="Arial" panose="020B0604020202020204" pitchFamily="34" charset="0"/>
              </a:rPr>
              <a:t>than 40 different </a:t>
            </a:r>
            <a:r>
              <a:rPr lang="en-US" sz="1200" dirty="0" smtClean="0">
                <a:latin typeface="Arial" panose="020B0604020202020204" pitchFamily="34" charset="0"/>
                <a:cs typeface="Arial" panose="020B0604020202020204" pitchFamily="34" charset="0"/>
              </a:rPr>
              <a:t>CMIP5 computer models</a:t>
            </a:r>
            <a:r>
              <a:rPr lang="en-US" sz="1200" dirty="0">
                <a:latin typeface="Arial" panose="020B0604020202020204" pitchFamily="34" charset="0"/>
                <a:cs typeface="Arial" panose="020B0604020202020204" pitchFamily="34" charset="0"/>
              </a:rPr>
              <a:t>, authored by the Goddard Institute for Space </a:t>
            </a:r>
            <a:r>
              <a:rPr lang="en-US" sz="1200" dirty="0" smtClean="0">
                <a:latin typeface="Arial" panose="020B0604020202020204" pitchFamily="34" charset="0"/>
                <a:cs typeface="Arial" panose="020B0604020202020204" pitchFamily="34" charset="0"/>
              </a:rPr>
              <a:t>Studies. For comparison, the </a:t>
            </a:r>
            <a:r>
              <a:rPr lang="en-US" sz="1200" dirty="0">
                <a:latin typeface="Arial" panose="020B0604020202020204" pitchFamily="34" charset="0"/>
                <a:cs typeface="Arial" panose="020B0604020202020204" pitchFamily="34" charset="0"/>
              </a:rPr>
              <a:t>solid black line </a:t>
            </a:r>
            <a:r>
              <a:rPr lang="en-US" sz="1200" dirty="0" smtClean="0">
                <a:latin typeface="Arial" panose="020B0604020202020204" pitchFamily="34" charset="0"/>
                <a:cs typeface="Arial" panose="020B0604020202020204" pitchFamily="34" charset="0"/>
              </a:rPr>
              <a:t>shows the observed temperature for 1985 – 2010. It shows, in fact, that the temperature had </a:t>
            </a:r>
            <a:r>
              <a:rPr lang="en-US" sz="1200" dirty="0">
                <a:latin typeface="Arial" panose="020B0604020202020204" pitchFamily="34" charset="0"/>
                <a:cs typeface="Arial" panose="020B0604020202020204" pitchFamily="34" charset="0"/>
              </a:rPr>
              <a:t>leveled </a:t>
            </a:r>
            <a:r>
              <a:rPr lang="en-US" sz="1200" dirty="0" smtClean="0">
                <a:latin typeface="Arial" panose="020B0604020202020204" pitchFamily="34" charset="0"/>
                <a:cs typeface="Arial" panose="020B0604020202020204" pitchFamily="34" charset="0"/>
              </a:rPr>
              <a:t>off, and was not rising in 2010, contrary to news reports at that time. </a:t>
            </a:r>
          </a:p>
          <a:p>
            <a:pPr marL="285750" indent="-285750">
              <a:buFont typeface="Wingdings" panose="05000000000000000000" pitchFamily="2" charset="2"/>
              <a:buChar char="ß"/>
            </a:pPr>
            <a:r>
              <a:rPr lang="en-US" sz="1200" dirty="0" smtClean="0">
                <a:latin typeface="Arial" panose="020B0604020202020204" pitchFamily="34" charset="0"/>
                <a:cs typeface="Arial" panose="020B0604020202020204" pitchFamily="34" charset="0"/>
              </a:rPr>
              <a:t>The various computed curves display </a:t>
            </a:r>
            <a:r>
              <a:rPr lang="en-US" sz="1200" dirty="0">
                <a:latin typeface="Arial" panose="020B0604020202020204" pitchFamily="34" charset="0"/>
                <a:cs typeface="Arial" panose="020B0604020202020204" pitchFamily="34" charset="0"/>
              </a:rPr>
              <a:t>the  earth’s predicted (colored) and  historical (gray) </a:t>
            </a:r>
            <a:r>
              <a:rPr lang="en-US" sz="1200" dirty="0" smtClean="0">
                <a:latin typeface="Arial" panose="020B0604020202020204" pitchFamily="34" charset="0"/>
                <a:cs typeface="Arial" panose="020B0604020202020204" pitchFamily="34" charset="0"/>
              </a:rPr>
              <a:t>“temperature anomaly”. </a:t>
            </a:r>
          </a:p>
          <a:p>
            <a:pPr marL="285750" indent="-285750">
              <a:buFont typeface="Wingdings" panose="05000000000000000000" pitchFamily="2" charset="2"/>
              <a:buChar char="ß"/>
            </a:pPr>
            <a:r>
              <a:rPr lang="en-US" sz="1200" dirty="0" smtClean="0">
                <a:latin typeface="Arial" panose="020B0604020202020204" pitchFamily="34" charset="0"/>
                <a:cs typeface="Arial" panose="020B0604020202020204" pitchFamily="34" charset="0"/>
              </a:rPr>
              <a:t>The models’ various authors (at GISS), themselves, demonstrate </a:t>
            </a:r>
            <a:r>
              <a:rPr lang="en-US" sz="1200" u="sng" dirty="0" smtClean="0">
                <a:latin typeface="Arial" panose="020B0604020202020204" pitchFamily="34" charset="0"/>
                <a:cs typeface="Arial" panose="020B0604020202020204" pitchFamily="34" charset="0"/>
              </a:rPr>
              <a:t>a total lack of “scientific consensus”</a:t>
            </a:r>
            <a:r>
              <a:rPr lang="en-US" sz="1200" dirty="0" smtClean="0">
                <a:latin typeface="Arial" panose="020B0604020202020204" pitchFamily="34" charset="0"/>
                <a:cs typeface="Arial" panose="020B0604020202020204" pitchFamily="34" charset="0"/>
              </a:rPr>
              <a:t>, as is exhibited by their disparate predictions and historical simulation capabilities.</a:t>
            </a:r>
          </a:p>
          <a:p>
            <a:pPr marL="285750" indent="-285750">
              <a:buFont typeface="Wingdings" panose="05000000000000000000" pitchFamily="2" charset="2"/>
              <a:buChar char="ß"/>
            </a:pPr>
            <a:r>
              <a:rPr lang="en-US" sz="1200" dirty="0" smtClean="0">
                <a:latin typeface="Arial" panose="020B0604020202020204" pitchFamily="34" charset="0"/>
                <a:cs typeface="Arial" panose="020B0604020202020204" pitchFamily="34" charset="0"/>
              </a:rPr>
              <a:t>The total disarray and total lack of reliability among the CMIP5 predictions was first highlighted by Steve </a:t>
            </a:r>
            <a:r>
              <a:rPr lang="en-US" sz="1200" dirty="0" err="1" smtClean="0">
                <a:latin typeface="Arial" panose="020B0604020202020204" pitchFamily="34" charset="0"/>
                <a:cs typeface="Arial" panose="020B0604020202020204" pitchFamily="34" charset="0"/>
              </a:rPr>
              <a:t>Koonin</a:t>
            </a:r>
            <a:r>
              <a:rPr lang="en-US" sz="1200" dirty="0" smtClean="0">
                <a:latin typeface="Arial" panose="020B0604020202020204" pitchFamily="34" charset="0"/>
                <a:cs typeface="Arial" panose="020B0604020202020204" pitchFamily="34" charset="0"/>
              </a:rPr>
              <a:t> (former White House science advisor to Barak Obama) in his recent book- </a:t>
            </a:r>
            <a:r>
              <a:rPr lang="en-US" sz="1200" i="1" dirty="0">
                <a:latin typeface="Arial" panose="020B0604020202020204" pitchFamily="34" charset="0"/>
                <a:cs typeface="Arial" panose="020B0604020202020204" pitchFamily="34" charset="0"/>
              </a:rPr>
              <a:t>Unsettled? What climate science tells us, what it doesn’t, and why it matters.</a:t>
            </a:r>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ß"/>
            </a:pPr>
            <a:r>
              <a:rPr lang="en-US" sz="1200" b="1" dirty="0">
                <a:latin typeface="Arial" panose="020B0604020202020204" pitchFamily="34" charset="0"/>
                <a:cs typeface="Arial" panose="020B0604020202020204" pitchFamily="34" charset="0"/>
              </a:rPr>
              <a:t>Something is obviously very wrong with the physics incorporated within the computer models. </a:t>
            </a:r>
          </a:p>
        </p:txBody>
      </p:sp>
    </p:spTree>
    <p:extLst>
      <p:ext uri="{BB962C8B-B14F-4D97-AF65-F5344CB8AC3E}">
        <p14:creationId xmlns:p14="http://schemas.microsoft.com/office/powerpoint/2010/main" val="276745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Another </a:t>
            </a:r>
            <a:r>
              <a:rPr lang="en-US" dirty="0">
                <a:latin typeface="Arial" panose="020B0604020202020204" pitchFamily="34" charset="0"/>
                <a:cs typeface="Arial" panose="020B0604020202020204" pitchFamily="34" charset="0"/>
              </a:rPr>
              <a:t>brief digression - </a:t>
            </a:r>
            <a:r>
              <a:rPr lang="en-US" dirty="0" smtClean="0">
                <a:latin typeface="Arial" panose="020B0604020202020204" pitchFamily="34" charset="0"/>
                <a:cs typeface="Arial" panose="020B0604020202020204" pitchFamily="34" charset="0"/>
              </a:rPr>
              <a:t>what is albedo?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Recall that </a:t>
            </a:r>
            <a:r>
              <a:rPr lang="en-US" dirty="0">
                <a:latin typeface="Arial" panose="020B0604020202020204" pitchFamily="34" charset="0"/>
                <a:cs typeface="Arial" panose="020B0604020202020204" pitchFamily="34" charset="0"/>
              </a:rPr>
              <a:t>Outgoing </a:t>
            </a:r>
            <a:r>
              <a:rPr lang="en-US" dirty="0" err="1">
                <a:latin typeface="Arial" panose="020B0604020202020204" pitchFamily="34" charset="0"/>
                <a:cs typeface="Arial" panose="020B0604020202020204" pitchFamily="34" charset="0"/>
              </a:rPr>
              <a:t>ShortWave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reflected sunlight) </a:t>
            </a:r>
            <a:r>
              <a:rPr lang="en-US" dirty="0">
                <a:latin typeface="Arial" panose="020B0604020202020204" pitchFamily="34" charset="0"/>
                <a:cs typeface="Arial" panose="020B0604020202020204" pitchFamily="34" charset="0"/>
              </a:rPr>
              <a:t>power </a:t>
            </a:r>
            <a:r>
              <a:rPr lang="en-US" dirty="0" smtClean="0">
                <a:latin typeface="Arial" panose="020B0604020202020204" pitchFamily="34" charset="0"/>
                <a:cs typeface="Arial" panose="020B0604020202020204" pitchFamily="34" charset="0"/>
              </a:rPr>
              <a:t>(claimed </a:t>
            </a:r>
            <a:r>
              <a:rPr lang="en-US" dirty="0" smtClean="0">
                <a:latin typeface="Arial" panose="020B0604020202020204" pitchFamily="34" charset="0"/>
                <a:cs typeface="Arial" panose="020B0604020202020204" pitchFamily="34" charset="0"/>
              </a:rPr>
              <a:t>to be about </a:t>
            </a:r>
            <a:r>
              <a:rPr lang="en-US" dirty="0" smtClean="0">
                <a:latin typeface="Arial" panose="020B0604020202020204" pitchFamily="34" charset="0"/>
                <a:cs typeface="Arial" panose="020B0604020202020204" pitchFamily="34" charset="0"/>
              </a:rPr>
              <a:t>100 W/m</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is one of three big numbers involved in calculating the Earth’s power </a:t>
            </a:r>
            <a:r>
              <a:rPr lang="en-US" dirty="0" smtClean="0">
                <a:latin typeface="Arial" panose="020B0604020202020204" pitchFamily="34" charset="0"/>
                <a:cs typeface="Arial" panose="020B0604020202020204" pitchFamily="34" charset="0"/>
              </a:rPr>
              <a:t>imbalance.</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term albedo is commonly used as a convenient non-dimensional shorthand measure of </a:t>
            </a:r>
            <a:r>
              <a:rPr lang="en-US" dirty="0" smtClean="0">
                <a:latin typeface="Arial" panose="020B0604020202020204" pitchFamily="34" charset="0"/>
                <a:cs typeface="Arial" panose="020B0604020202020204" pitchFamily="34" charset="0"/>
              </a:rPr>
              <a:t>this reflected sunlight power</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Earth’s albedo is its fractional reflectivity of </a:t>
            </a:r>
            <a:r>
              <a:rPr lang="en-US" dirty="0" smtClean="0">
                <a:latin typeface="Arial" panose="020B0604020202020204" pitchFamily="34" charset="0"/>
                <a:cs typeface="Arial" panose="020B0604020202020204" pitchFamily="34" charset="0"/>
              </a:rPr>
              <a:t>sunlight power by the Earth.</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Earth’s albedo </a:t>
            </a:r>
            <a:r>
              <a:rPr lang="en-US" dirty="0">
                <a:latin typeface="Arial" panose="020B0604020202020204" pitchFamily="34" charset="0"/>
                <a:cs typeface="Arial" panose="020B0604020202020204" pitchFamily="34" charset="0"/>
              </a:rPr>
              <a:t>is the Outgoing </a:t>
            </a:r>
            <a:r>
              <a:rPr lang="en-US" dirty="0" err="1">
                <a:latin typeface="Arial" panose="020B0604020202020204" pitchFamily="34" charset="0"/>
                <a:cs typeface="Arial" panose="020B0604020202020204" pitchFamily="34" charset="0"/>
              </a:rPr>
              <a:t>ShortWave</a:t>
            </a:r>
            <a:r>
              <a:rPr lang="en-US" dirty="0">
                <a:latin typeface="Arial" panose="020B0604020202020204" pitchFamily="34" charset="0"/>
                <a:cs typeface="Arial" panose="020B0604020202020204" pitchFamily="34" charset="0"/>
              </a:rPr>
              <a:t> (reflected) power, divided by the Earth’s Incident </a:t>
            </a:r>
            <a:r>
              <a:rPr lang="en-US" dirty="0" err="1">
                <a:latin typeface="Arial" panose="020B0604020202020204" pitchFamily="34" charset="0"/>
                <a:cs typeface="Arial" panose="020B0604020202020204" pitchFamily="34" charset="0"/>
              </a:rPr>
              <a:t>ShortWave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power </a:t>
            </a:r>
            <a:r>
              <a:rPr lang="en-US" dirty="0">
                <a:latin typeface="Arial" panose="020B0604020202020204" pitchFamily="34" charset="0"/>
                <a:cs typeface="Arial" panose="020B0604020202020204" pitchFamily="34" charset="0"/>
              </a:rPr>
              <a:t>(claimed about </a:t>
            </a:r>
            <a:r>
              <a:rPr lang="en-US" dirty="0" smtClean="0">
                <a:latin typeface="Arial" panose="020B0604020202020204" pitchFamily="34" charset="0"/>
                <a:cs typeface="Arial" panose="020B0604020202020204" pitchFamily="34" charset="0"/>
              </a:rPr>
              <a:t>100/340 ≈ 0.3).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134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6793</Words>
  <Application>Microsoft Office PowerPoint</Application>
  <PresentationFormat>Widescreen</PresentationFormat>
  <Paragraphs>320</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Script MT Bold</vt:lpstr>
      <vt:lpstr>Wingdings</vt:lpstr>
      <vt:lpstr>Office Theme</vt:lpstr>
      <vt:lpstr>A Cloud Thermostat Controls the Earth’s Climate, Not Greenhouse gasses! Climate change is a myth!</vt:lpstr>
      <vt:lpstr>Introduction</vt:lpstr>
      <vt:lpstr>A brief digression –  What is the Earth’s so-called power imbalance?</vt:lpstr>
      <vt:lpstr> I assert that the IPCC has incorrectly determined both of its most important numbers.</vt:lpstr>
      <vt:lpstr>My contribution to the puzzle  – the cloud feedback mechanism. There is no climate crisis.</vt:lpstr>
      <vt:lpstr>In this talk I show that the IPCC’s claims are a hoax. Their claims are based on flawed computer modeling, on bad science, and on dishonest data fudging</vt:lpstr>
      <vt:lpstr>In this talk I also introduce the cloud-thermostat mechanism. It uses correct physics.</vt:lpstr>
      <vt:lpstr>The IPCC’s AR5 2013 report uses the various CMIP5 computer model results. They evidence huge disparities among themselves in their predictions. The also do not agree with past-temperature measurements.</vt:lpstr>
      <vt:lpstr>Another brief digression - what is albedo?</vt:lpstr>
      <vt:lpstr>The Earth’s global spatial average albedo and Outgoing ShortWave power (reflected sunlight) are strongly temporally varying and grossly incorrectly computer modelled.</vt:lpstr>
      <vt:lpstr>Measuring the Earth’s energy imbalance is very difficult! It is a very small difference between some very big and continuously, fluctuating numbers.</vt:lpstr>
      <vt:lpstr>What is the basic power-imbalance calculation? It is really quite simple.</vt:lpstr>
      <vt:lpstr>The earliest data are reported by Stephen’s et al. (1981) and Ramanathan (1987). </vt:lpstr>
      <vt:lpstr>Loeb et al. (2009, 2012) use OHC data to “adjust” Ramanathan’s (1987) numbers, to show a net warming power imbalance.</vt:lpstr>
      <vt:lpstr>Power imbalance analysis by Stephens et al. (2012) with grossly admittedly-fudged error estimates</vt:lpstr>
      <vt:lpstr>Stephens et al. (2012) power-flow diagrams show the fudged numbers</vt:lpstr>
      <vt:lpstr>L’Ecuyer et al. (2015) reanalyze the Ocean Heat Content (OHC) data and get different results and much larger error estimates than reported by Stephens et al. (2012)</vt:lpstr>
      <vt:lpstr>Power flow diagram from L’Ecuyer et al. (2015, Fig.1.)</vt:lpstr>
      <vt:lpstr>Critiques by Trenberth et al. (2010, 2014)</vt:lpstr>
      <vt:lpstr>Stephens and L’Ecuyer (2015) together offer a mea culpa admission to having made an “unjustified, ad hoc” choice between OHC data and CERES satellite data, and miraculously now claim simultaneously both zero and +0.6 +/- 0.4 W/m2 power imbalance.</vt:lpstr>
      <vt:lpstr>Power imbalance analysis by Wild et al. (2019) and AR6 (2021) – error bars still fudged.</vt:lpstr>
      <vt:lpstr>Wild (2019, left pair) &amp; AR6 (2021, p.934), right pair) power-flow diagrams.</vt:lpstr>
      <vt:lpstr>IV. Some important properties of clouds</vt:lpstr>
      <vt:lpstr>There are 5 important take-home messages to be gleaned from these satellite photographs.</vt:lpstr>
      <vt:lpstr>Clouds cast dark shadows</vt:lpstr>
      <vt:lpstr>What does sunlight mostly do when it reaches the Earth’s surface?</vt:lpstr>
      <vt:lpstr>Satellite observations of cloud-cover fraction by King et al. (2013).</vt:lpstr>
      <vt:lpstr>My cloud thermostat model – how does it work?</vt:lpstr>
      <vt:lpstr>Analysis of atmospheric feedback systems</vt:lpstr>
      <vt:lpstr>Climate feedback, as per Sherwood et al. (2020)</vt:lpstr>
      <vt:lpstr>Strength of the cloud thermostat feedback mechanism</vt:lpstr>
      <vt:lpstr>PowerPoint Presentation</vt:lpstr>
      <vt:lpstr>Comparative feedback sensitivities for various mechanisms.</vt:lpstr>
      <vt:lpstr>NOAA’s scientific disinformation hoax asserting that the frequency of extreme weather events is increasing</vt:lpstr>
      <vt:lpstr>NOAA’s disinformation hoax regarding an impending climate apocalypse</vt:lpstr>
      <vt:lpstr> </vt:lpstr>
      <vt:lpstr>The two graphs below are traced directly from Fig. 2a. They are identical, except that one is plotted left-to-right reversed, i.e. backwards with time increasing to the left. If you look carefully, you will see that they are mirror images. If you can’t tell which one of these graphs is correctly plotted and matches the one on the previous slide, and which one is time-backwards, I assert that their claimed recent increase in extreme weather-event frequency is not obviously indicated by their data, as they claim. Their claim is false! Are you really confidently willing to bet trillions of dollars that you can tell which one is correct? These data portend the impending apocalypse, so Lubchenko and Karl claim.</vt:lpstr>
      <vt:lpstr>Conclusions</vt:lpstr>
      <vt:lpstr>Recommendations</vt:lpstr>
      <vt:lpstr>Appendix A. An energy-conservation Theorem phrased in terms  of albedos</vt:lpstr>
      <vt:lpstr>PowerPoint Presentation</vt:lpstr>
      <vt:lpstr>Appendix B. Application of the albedo conservation Theorem  to data from the Fig. X.6 AR6 (2021 p.934) power-flow map data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Cloud Thermostat Controls the Earth’s Climate, Not Greenhouse gasses! Climate change is a myth!</dc:title>
  <dc:creator>johnclauser</dc:creator>
  <cp:lastModifiedBy>johnclauser</cp:lastModifiedBy>
  <cp:revision>190</cp:revision>
  <cp:lastPrinted>2024-03-16T22:21:30Z</cp:lastPrinted>
  <dcterms:created xsi:type="dcterms:W3CDTF">2024-03-06T23:23:01Z</dcterms:created>
  <dcterms:modified xsi:type="dcterms:W3CDTF">2024-03-17T01:26:30Z</dcterms:modified>
</cp:coreProperties>
</file>